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2" autoAdjust="0"/>
    <p:restoredTop sz="94687" autoAdjust="0"/>
  </p:normalViewPr>
  <p:slideViewPr>
    <p:cSldViewPr>
      <p:cViewPr>
        <p:scale>
          <a:sx n="65" d="100"/>
          <a:sy n="65" d="100"/>
        </p:scale>
        <p:origin x="-2118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63406-82E1-4885-AAD7-5EDF7FFB45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116389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F91A8-8A93-4D89-A603-87DB1FCD83D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7C85E-E350-4DE7-9C52-B165EE34D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902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Rectangle 7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2" name="Picture 11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-6746"/>
            <a:ext cx="248285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563" y="2779"/>
            <a:ext cx="15573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-27384"/>
            <a:ext cx="174307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0361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27524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14174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5396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202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9999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8637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7054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9617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00743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5.6.2014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13080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17838" y="21754"/>
            <a:ext cx="14573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51676" y="51917"/>
            <a:ext cx="912812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7201" y="21754"/>
            <a:ext cx="10223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575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03532" y="1628800"/>
            <a:ext cx="5500161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„Конкуренция - национално право. </a:t>
            </a:r>
            <a:r>
              <a:rPr lang="bg-BG" sz="2000" b="1" dirty="0" err="1" smtClean="0">
                <a:solidFill>
                  <a:srgbClr val="FFFF99"/>
                </a:solidFill>
                <a:latin typeface="Cambria" panose="02040503050406030204" pitchFamily="18" charset="0"/>
              </a:rPr>
              <a:t>Антимонополно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 законодателство - практика на СЕС. Правомощия на органите по защита на конкуренцията. Съотношение с основните свободи на ЕС. Европейско патентно право. Практика на ОХИМ. Защита на търговските марки съгласно актовете на Европейския съюз“</a:t>
            </a:r>
            <a:endParaRPr lang="bg-BG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err="1" smtClean="0">
                <a:solidFill>
                  <a:srgbClr val="FFFF99"/>
                </a:solidFill>
                <a:latin typeface="Cambria" panose="02040503050406030204" pitchFamily="18" charset="0"/>
              </a:rPr>
              <a:t>Хелена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 </a:t>
            </a:r>
            <a:r>
              <a:rPr lang="bg-BG" sz="1200" b="1" dirty="0" err="1" smtClean="0">
                <a:solidFill>
                  <a:srgbClr val="FFFF99"/>
                </a:solidFill>
                <a:latin typeface="Cambria" panose="02040503050406030204" pitchFamily="18" charset="0"/>
              </a:rPr>
              <a:t>Пеновски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05 – 07.06.2014 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Правец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24129" y="1844824"/>
            <a:ext cx="3024336" cy="3392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Директива  за </a:t>
            </a:r>
            <a:r>
              <a:rPr lang="bg-BG" sz="2000" b="1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антитръстови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искове за обезщетение</a:t>
            </a:r>
            <a:endParaRPr lang="bg-BG" sz="20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Какво се случи досега</a:t>
            </a:r>
            <a:endParaRPr lang="bg-BG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75445"/>
            <a:ext cx="8912061" cy="477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ово поле 3"/>
          <p:cNvSpPr txBox="1"/>
          <p:nvPr/>
        </p:nvSpPr>
        <p:spPr>
          <a:xfrm>
            <a:off x="323528" y="1259468"/>
            <a:ext cx="30412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                                       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Липса на ефективна компенсация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48064" y="1268760"/>
            <a:ext cx="3672408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bg-BG" sz="2400" dirty="0" smtClean="0"/>
              <a:t>Въпреки тенденцията на нарастване, в периода 2006 – 2012 г. по-малко от 25% от решенията на Комисията са последвани от искове за вреди</a:t>
            </a:r>
          </a:p>
          <a:p>
            <a:pPr algn="r">
              <a:buNone/>
            </a:pPr>
            <a:endParaRPr lang="bg-BG" sz="2400" dirty="0" smtClean="0"/>
          </a:p>
          <a:p>
            <a:pPr>
              <a:buNone/>
            </a:pPr>
            <a:r>
              <a:rPr lang="bg-BG" sz="1800" dirty="0" smtClean="0"/>
              <a:t>       Решения на ЕК за забрана</a:t>
            </a:r>
          </a:p>
          <a:p>
            <a:pPr>
              <a:buNone/>
            </a:pPr>
            <a:r>
              <a:rPr lang="bg-BG" sz="1800" dirty="0" smtClean="0"/>
              <a:t>       Решения, последвани от искове</a:t>
            </a:r>
            <a:endParaRPr lang="bg-BG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67" y="1786679"/>
            <a:ext cx="5321821" cy="409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35496" y="5888305"/>
            <a:ext cx="3156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200" dirty="0" smtClean="0">
                <a:latin typeface="Cambria" pitchFamily="18" charset="0"/>
              </a:rPr>
              <a:t>* Включва решение за повторно приемане</a:t>
            </a:r>
            <a:endParaRPr lang="bg-BG" sz="1200" dirty="0">
              <a:latin typeface="Cambria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740374"/>
            <a:ext cx="2095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/>
          </a:bodyPr>
          <a:lstStyle/>
          <a:p>
            <a:r>
              <a:rPr lang="bg-BG" dirty="0" smtClean="0"/>
              <a:t>Неравномерно прилагане на вътрешния пазар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2276872"/>
            <a:ext cx="7882263" cy="345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193504" y="2204864"/>
            <a:ext cx="4762872" cy="201622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/>
              <a:t>В периода 2006 – 2012 г.: не са докладвани искове за обезщетение по решения на Комисията в над две трети от държавите-членки.</a:t>
            </a:r>
            <a:endParaRPr lang="bg-BG" sz="24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323528" y="5589240"/>
            <a:ext cx="7799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dirty="0" smtClean="0">
                <a:latin typeface="Cambria" pitchFamily="18" charset="0"/>
              </a:rPr>
              <a:t>Великобритания     Германия        Нидерландия	           Други </a:t>
            </a:r>
          </a:p>
          <a:p>
            <a:r>
              <a:rPr lang="bg-BG" sz="2000" dirty="0" smtClean="0">
                <a:latin typeface="Cambria" pitchFamily="18" charset="0"/>
              </a:rPr>
              <a:t>						  държави-членки</a:t>
            </a:r>
            <a:endParaRPr lang="bg-BG" sz="2000" dirty="0">
              <a:latin typeface="Cambria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899592" y="1700808"/>
            <a:ext cx="6149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 smtClean="0">
                <a:latin typeface="Cambria" pitchFamily="18" charset="0"/>
              </a:rPr>
              <a:t>Искове за обезщетения– Решения на Комисията</a:t>
            </a:r>
            <a:endParaRPr lang="bg-BG" sz="2000" b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bg-BG" dirty="0" smtClean="0"/>
              <a:t>Директива, която предстои </a:t>
            </a:r>
            <a:br>
              <a:rPr lang="bg-BG" dirty="0" smtClean="0"/>
            </a:br>
            <a:r>
              <a:rPr lang="bg-BG" dirty="0" smtClean="0"/>
              <a:t>да бъде приета скоро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sz="2400" b="1" dirty="0" err="1" smtClean="0"/>
              <a:t>Европейският</a:t>
            </a:r>
            <a:r>
              <a:rPr lang="ru-RU" sz="2400" b="1" dirty="0" smtClean="0"/>
              <a:t> парламент одобри </a:t>
            </a:r>
            <a:r>
              <a:rPr lang="ru-RU" sz="2400" dirty="0" err="1" smtClean="0"/>
              <a:t>ревизирания</a:t>
            </a:r>
            <a:r>
              <a:rPr lang="ru-RU" sz="2400" dirty="0" smtClean="0"/>
              <a:t> текст на </a:t>
            </a:r>
            <a:r>
              <a:rPr lang="ru-RU" sz="2400" dirty="0" err="1" smtClean="0"/>
              <a:t>предложението</a:t>
            </a:r>
            <a:r>
              <a:rPr lang="ru-RU" sz="2400" dirty="0" smtClean="0"/>
              <a:t> </a:t>
            </a:r>
            <a:r>
              <a:rPr lang="ru-RU" sz="2400" dirty="0" err="1" smtClean="0"/>
              <a:t>на</a:t>
            </a:r>
            <a:r>
              <a:rPr lang="ru-RU" sz="2400" dirty="0" smtClean="0"/>
              <a:t> 17 </a:t>
            </a:r>
            <a:r>
              <a:rPr lang="ru-RU" sz="2400" dirty="0" err="1" smtClean="0"/>
              <a:t>април</a:t>
            </a:r>
            <a:r>
              <a:rPr lang="ru-RU" sz="2400" dirty="0" smtClean="0"/>
              <a:t>. </a:t>
            </a:r>
            <a:r>
              <a:rPr lang="ru-RU" sz="2400" dirty="0" err="1" smtClean="0"/>
              <a:t>Предложението</a:t>
            </a:r>
            <a:r>
              <a:rPr lang="ru-RU" sz="2400" dirty="0" smtClean="0"/>
              <a:t> е </a:t>
            </a:r>
            <a:r>
              <a:rPr lang="ru-RU" sz="2400" b="1" dirty="0" err="1" smtClean="0"/>
              <a:t>изпратено</a:t>
            </a:r>
            <a:r>
              <a:rPr lang="ru-RU" sz="2400" b="1" dirty="0" smtClean="0"/>
              <a:t> до </a:t>
            </a:r>
            <a:r>
              <a:rPr lang="ru-RU" sz="2400" b="1" dirty="0" err="1" smtClean="0"/>
              <a:t>Съвета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министрите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</a:t>
            </a:r>
            <a:r>
              <a:rPr lang="ru-RU" sz="2400" b="1" dirty="0" smtClean="0"/>
              <a:t> ЕС за </a:t>
            </a:r>
            <a:r>
              <a:rPr lang="ru-RU" sz="2400" b="1" dirty="0" err="1" smtClean="0"/>
              <a:t>окончателно</a:t>
            </a:r>
            <a:r>
              <a:rPr lang="ru-RU" sz="2400" b="1" dirty="0" smtClean="0"/>
              <a:t> одобрение</a:t>
            </a:r>
            <a:r>
              <a:rPr lang="ru-RU" sz="2400" dirty="0" smtClean="0"/>
              <a:t>. </a:t>
            </a:r>
          </a:p>
          <a:p>
            <a:r>
              <a:rPr lang="ru-RU" sz="2400" dirty="0" err="1" smtClean="0"/>
              <a:t>Текстът</a:t>
            </a:r>
            <a:r>
              <a:rPr lang="ru-RU" sz="2400" dirty="0" smtClean="0"/>
              <a:t> </a:t>
            </a:r>
            <a:r>
              <a:rPr lang="ru-RU" sz="2400" b="1" dirty="0" smtClean="0"/>
              <a:t>се </a:t>
            </a:r>
            <a:r>
              <a:rPr lang="ru-RU" sz="2400" b="1" dirty="0" err="1" smtClean="0"/>
              <a:t>основава</a:t>
            </a:r>
            <a:r>
              <a:rPr lang="ru-RU" sz="2400" b="1" dirty="0" smtClean="0"/>
              <a:t> на предложение на </a:t>
            </a:r>
            <a:r>
              <a:rPr lang="ru-RU" sz="2400" b="1" dirty="0" err="1" smtClean="0"/>
              <a:t>Комисията</a:t>
            </a:r>
            <a:r>
              <a:rPr lang="ru-RU" sz="2400" b="1" dirty="0" smtClean="0"/>
              <a:t> от </a:t>
            </a:r>
            <a:r>
              <a:rPr lang="ru-RU" sz="2400" b="1" dirty="0" err="1" smtClean="0"/>
              <a:t>юни</a:t>
            </a:r>
            <a:r>
              <a:rPr lang="ru-RU" sz="2400" b="1" dirty="0" smtClean="0"/>
              <a:t> 2013 г. </a:t>
            </a:r>
            <a:r>
              <a:rPr lang="ru-RU" sz="2400" dirty="0" smtClean="0"/>
              <a:t>и </a:t>
            </a:r>
            <a:r>
              <a:rPr lang="ru-RU" sz="2400" dirty="0" err="1" smtClean="0"/>
              <a:t>отразява</a:t>
            </a:r>
            <a:r>
              <a:rPr lang="ru-RU" sz="2400" dirty="0" smtClean="0"/>
              <a:t> </a:t>
            </a:r>
            <a:r>
              <a:rPr lang="ru-RU" sz="2400" dirty="0" err="1" smtClean="0"/>
              <a:t>резултата</a:t>
            </a:r>
            <a:r>
              <a:rPr lang="ru-RU" sz="2400" dirty="0" smtClean="0"/>
              <a:t> от </a:t>
            </a:r>
            <a:r>
              <a:rPr lang="ru-RU" sz="2400" dirty="0" err="1" smtClean="0"/>
              <a:t>преговорите</a:t>
            </a:r>
            <a:r>
              <a:rPr lang="ru-RU" sz="2400" dirty="0" smtClean="0"/>
              <a:t> между Парламента и </a:t>
            </a:r>
            <a:r>
              <a:rPr lang="ru-RU" sz="2400" dirty="0" err="1" smtClean="0"/>
              <a:t>Съвета</a:t>
            </a:r>
            <a:r>
              <a:rPr lang="ru-RU" sz="2400" dirty="0" smtClean="0"/>
              <a:t> (</a:t>
            </a:r>
            <a:r>
              <a:rPr lang="ru-RU" sz="2400" dirty="0" err="1" smtClean="0"/>
              <a:t>обикновена</a:t>
            </a:r>
            <a:r>
              <a:rPr lang="ru-RU" sz="2400" dirty="0" smtClean="0"/>
              <a:t> </a:t>
            </a:r>
            <a:r>
              <a:rPr lang="ru-RU" sz="2400" dirty="0" err="1" smtClean="0"/>
              <a:t>законодателна</a:t>
            </a:r>
            <a:r>
              <a:rPr lang="ru-RU" sz="2400" dirty="0" smtClean="0"/>
              <a:t> процедура). </a:t>
            </a:r>
          </a:p>
          <a:p>
            <a:r>
              <a:rPr lang="ru-RU" sz="2400" dirty="0" smtClean="0"/>
              <a:t>След </a:t>
            </a:r>
            <a:r>
              <a:rPr lang="ru-RU" sz="2400" dirty="0" err="1" smtClean="0"/>
              <a:t>като</a:t>
            </a:r>
            <a:r>
              <a:rPr lang="ru-RU" sz="2400" dirty="0" smtClean="0"/>
              <a:t> </a:t>
            </a:r>
            <a:r>
              <a:rPr lang="ru-RU" sz="2400" dirty="0" err="1" smtClean="0"/>
              <a:t>директивата</a:t>
            </a:r>
            <a:r>
              <a:rPr lang="ru-RU" sz="2400" dirty="0" smtClean="0"/>
              <a:t> </a:t>
            </a:r>
            <a:r>
              <a:rPr lang="ru-RU" sz="2400" dirty="0" err="1" smtClean="0"/>
              <a:t>бъде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приета</a:t>
            </a:r>
            <a:r>
              <a:rPr lang="ru-RU" sz="2400" dirty="0" smtClean="0"/>
              <a:t>, </a:t>
            </a:r>
            <a:r>
              <a:rPr lang="ru-RU" sz="2400" b="1" dirty="0" err="1" smtClean="0"/>
              <a:t>държавите-членки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ще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разполагат</a:t>
            </a:r>
            <a:r>
              <a:rPr lang="ru-RU" sz="2400" b="1" dirty="0" smtClean="0"/>
              <a:t> с 2 </a:t>
            </a:r>
            <a:r>
              <a:rPr lang="ru-RU" sz="2400" b="1" dirty="0" err="1" smtClean="0"/>
              <a:t>години</a:t>
            </a:r>
            <a:r>
              <a:rPr lang="ru-RU" sz="2400" b="1" dirty="0" smtClean="0"/>
              <a:t> за </a:t>
            </a:r>
            <a:r>
              <a:rPr lang="ru-RU" sz="2400" b="1" dirty="0" err="1" smtClean="0"/>
              <a:t>прилагане</a:t>
            </a:r>
            <a:r>
              <a:rPr lang="ru-RU" sz="2400" b="1" dirty="0" smtClean="0"/>
              <a:t> </a:t>
            </a:r>
            <a:r>
              <a:rPr lang="ru-RU" sz="2400" dirty="0" smtClean="0"/>
              <a:t>на </a:t>
            </a:r>
            <a:r>
              <a:rPr lang="ru-RU" sz="2400" dirty="0" err="1" smtClean="0"/>
              <a:t>нейните</a:t>
            </a:r>
            <a:r>
              <a:rPr lang="ru-RU" sz="2400" dirty="0" smtClean="0"/>
              <a:t> </a:t>
            </a:r>
            <a:r>
              <a:rPr lang="ru-RU" sz="2400" dirty="0" err="1" smtClean="0"/>
              <a:t>разпоредби</a:t>
            </a:r>
            <a:r>
              <a:rPr lang="ru-RU" sz="2400" dirty="0" smtClean="0"/>
              <a:t> в </a:t>
            </a:r>
            <a:r>
              <a:rPr lang="ru-RU" sz="2400" dirty="0" err="1" smtClean="0"/>
              <a:t>своите</a:t>
            </a:r>
            <a:r>
              <a:rPr lang="ru-RU" sz="2400" dirty="0" smtClean="0"/>
              <a:t> </a:t>
            </a:r>
            <a:r>
              <a:rPr lang="ru-RU" sz="2400" dirty="0" err="1" smtClean="0"/>
              <a:t>национални</a:t>
            </a:r>
            <a:r>
              <a:rPr lang="ru-RU" sz="2400" dirty="0" smtClean="0"/>
              <a:t> </a:t>
            </a:r>
            <a:r>
              <a:rPr lang="ru-RU" sz="2400" dirty="0" err="1" smtClean="0"/>
              <a:t>правни</a:t>
            </a:r>
            <a:r>
              <a:rPr lang="ru-RU" sz="2400" dirty="0" smtClean="0"/>
              <a:t> </a:t>
            </a:r>
            <a:r>
              <a:rPr lang="ru-RU" sz="2400" dirty="0" err="1" smtClean="0"/>
              <a:t>системи</a:t>
            </a:r>
            <a:r>
              <a:rPr lang="ru-RU" sz="2400" dirty="0" smtClean="0"/>
              <a:t>.</a:t>
            </a:r>
            <a:endParaRPr lang="bg-BG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Две основни цели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196752"/>
            <a:ext cx="8363272" cy="4824536"/>
          </a:xfrm>
        </p:spPr>
        <p:txBody>
          <a:bodyPr>
            <a:noAutofit/>
          </a:bodyPr>
          <a:lstStyle/>
          <a:p>
            <a:r>
              <a:rPr lang="bg-BG" dirty="0" smtClean="0"/>
              <a:t>Да се </a:t>
            </a:r>
            <a:r>
              <a:rPr lang="bg-BG" b="1" dirty="0" smtClean="0"/>
              <a:t>помогне на гражданите и фирмите да предявяват искове за вреди, ако същите са жертви </a:t>
            </a:r>
            <a:r>
              <a:rPr lang="bg-BG" dirty="0" smtClean="0"/>
              <a:t>на нарушения на </a:t>
            </a:r>
            <a:r>
              <a:rPr lang="bg-BG" dirty="0" err="1" smtClean="0"/>
              <a:t>антитръстовите</a:t>
            </a:r>
            <a:r>
              <a:rPr lang="bg-BG" dirty="0" smtClean="0"/>
              <a:t> правила на ЕС, като например </a:t>
            </a:r>
            <a:r>
              <a:rPr lang="bg-BG" b="1" dirty="0" smtClean="0"/>
              <a:t>картели и злоупотреби с господстващо пазарно положение</a:t>
            </a:r>
            <a:r>
              <a:rPr lang="bg-BG" dirty="0" smtClean="0"/>
              <a:t>. За тази цел директивата премахва практическите трудности, срещани от жертвите при опитите им да получат обезщетение пред национален съд или извън съда.</a:t>
            </a:r>
          </a:p>
          <a:p>
            <a:r>
              <a:rPr lang="bg-BG" dirty="0" smtClean="0"/>
              <a:t>Да се </a:t>
            </a:r>
            <a:r>
              <a:rPr lang="bg-BG" b="1" dirty="0" smtClean="0"/>
              <a:t>оптимизира взаимодействието между частните искове за обезщетение за вреди и публичното правоприлагане</a:t>
            </a:r>
            <a:r>
              <a:rPr lang="bg-BG" dirty="0" smtClean="0"/>
              <a:t>, да се запази ролята на органите за защита на конкуренцията в разследването и санкционирането на нарушенията, както и </a:t>
            </a:r>
            <a:r>
              <a:rPr lang="bg-BG" b="1" dirty="0" smtClean="0"/>
              <a:t>да се запазят и укрепят стимулите за компаниите да си сътрудничат с органите за защита на конкуренцията</a:t>
            </a:r>
            <a:r>
              <a:rPr lang="bg-BG" dirty="0" smtClean="0"/>
              <a:t>, особено в рамките на </a:t>
            </a:r>
            <a:r>
              <a:rPr lang="en-US" dirty="0" smtClean="0"/>
              <a:t>“leniency”</a:t>
            </a:r>
            <a:r>
              <a:rPr lang="bg-BG" dirty="0" smtClean="0"/>
              <a:t>*</a:t>
            </a:r>
            <a:r>
              <a:rPr lang="en-US" dirty="0" smtClean="0"/>
              <a:t> </a:t>
            </a:r>
            <a:r>
              <a:rPr lang="bg-BG" dirty="0" smtClean="0"/>
              <a:t>програмата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*</a:t>
            </a:r>
            <a:r>
              <a:rPr lang="en-US" sz="1200" i="1" dirty="0" smtClean="0"/>
              <a:t>Leniency </a:t>
            </a:r>
            <a:r>
              <a:rPr lang="en-US" sz="1200" i="1" dirty="0" smtClean="0"/>
              <a:t>- </a:t>
            </a:r>
            <a:r>
              <a:rPr lang="bg-BG" sz="1200" i="1" dirty="0" smtClean="0"/>
              <a:t>п</a:t>
            </a:r>
            <a:r>
              <a:rPr lang="ru-RU" sz="1200" i="1" dirty="0" err="1" smtClean="0"/>
              <a:t>олитика</a:t>
            </a:r>
            <a:r>
              <a:rPr lang="ru-RU" sz="1200" i="1" dirty="0" smtClean="0"/>
              <a:t> на </a:t>
            </a:r>
            <a:r>
              <a:rPr lang="ru-RU" sz="1200" i="1" dirty="0" err="1" smtClean="0"/>
              <a:t>комисията</a:t>
            </a:r>
            <a:r>
              <a:rPr lang="ru-RU" sz="1200" i="1" dirty="0" smtClean="0"/>
              <a:t> за защита на </a:t>
            </a:r>
            <a:r>
              <a:rPr lang="ru-RU" sz="1200" i="1" dirty="0" err="1" smtClean="0"/>
              <a:t>конкуренцията</a:t>
            </a:r>
            <a:r>
              <a:rPr lang="ru-RU" sz="1200" i="1" dirty="0" smtClean="0"/>
              <a:t>  по </a:t>
            </a:r>
            <a:r>
              <a:rPr lang="ru-RU" sz="1200" i="1" dirty="0" err="1" smtClean="0"/>
              <a:t>освобождаване</a:t>
            </a:r>
            <a:r>
              <a:rPr lang="ru-RU" sz="1200" i="1" dirty="0" smtClean="0"/>
              <a:t> от санкция или </a:t>
            </a:r>
            <a:r>
              <a:rPr lang="ru-RU" sz="1200" i="1" dirty="0" err="1" smtClean="0"/>
              <a:t>намаляване</a:t>
            </a:r>
            <a:r>
              <a:rPr lang="ru-RU" sz="1200" i="1" dirty="0" smtClean="0"/>
              <a:t> на </a:t>
            </a:r>
            <a:r>
              <a:rPr lang="ru-RU" sz="1200" i="1" dirty="0" err="1" smtClean="0"/>
              <a:t>санкциите</a:t>
            </a:r>
            <a:r>
              <a:rPr lang="ru-RU" sz="1200" i="1" dirty="0" smtClean="0"/>
              <a:t> в  случай на участие на </a:t>
            </a:r>
            <a:r>
              <a:rPr lang="ru-RU" sz="1200" i="1" dirty="0" err="1" smtClean="0"/>
              <a:t>предприятията</a:t>
            </a:r>
            <a:r>
              <a:rPr lang="ru-RU" sz="1200" i="1" dirty="0" smtClean="0"/>
              <a:t> в таен </a:t>
            </a:r>
            <a:r>
              <a:rPr lang="ru-RU" sz="1200" i="1" dirty="0" err="1" smtClean="0"/>
              <a:t>картел</a:t>
            </a:r>
            <a:endParaRPr lang="ru-RU" sz="1200" i="1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ник 9"/>
          <p:cNvSpPr/>
          <p:nvPr/>
        </p:nvSpPr>
        <p:spPr>
          <a:xfrm>
            <a:off x="107504" y="1484784"/>
            <a:ext cx="9036496" cy="43924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bg-BG" dirty="0" smtClean="0"/>
              <a:t>Цялостно ефективно правоприлагане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496" y="4548261"/>
            <a:ext cx="4546848" cy="11129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400" b="1" dirty="0" smtClean="0"/>
              <a:t>Частно</a:t>
            </a:r>
            <a:r>
              <a:rPr lang="bg-BG" sz="2400" dirty="0" smtClean="0"/>
              <a:t> съдебно изпълнение</a:t>
            </a:r>
            <a:endParaRPr lang="bg-BG" sz="2400" dirty="0"/>
          </a:p>
        </p:txBody>
      </p:sp>
      <p:sp>
        <p:nvSpPr>
          <p:cNvPr id="4" name="Закръглен правоъгълник 3"/>
          <p:cNvSpPr/>
          <p:nvPr/>
        </p:nvSpPr>
        <p:spPr>
          <a:xfrm>
            <a:off x="2843808" y="1700808"/>
            <a:ext cx="3384376" cy="1440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Антитръстови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правила на ЕС</a:t>
            </a:r>
            <a:endParaRPr lang="bg-BG" sz="28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2924944"/>
            <a:ext cx="3312368" cy="165618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НАЦИОНАЛНИ СЪДИЛИЩА</a:t>
            </a:r>
          </a:p>
        </p:txBody>
      </p:sp>
      <p:sp>
        <p:nvSpPr>
          <p:cNvPr id="6" name="Овал 5"/>
          <p:cNvSpPr/>
          <p:nvPr/>
        </p:nvSpPr>
        <p:spPr>
          <a:xfrm>
            <a:off x="5724128" y="2924944"/>
            <a:ext cx="3312368" cy="15841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КОМИСИЯ </a:t>
            </a:r>
          </a:p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&amp;</a:t>
            </a:r>
            <a:r>
              <a:rPr lang="bg-BG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bg-BG" sz="1600" dirty="0" smtClean="0">
              <a:latin typeface="Cambria" pitchFamily="18" charset="0"/>
            </a:endParaRPr>
          </a:p>
          <a:p>
            <a:pPr algn="ctr"/>
            <a:r>
              <a:rPr lang="bg-BG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НАЦИОНАЛНИ ОРГАНИ В ОБЛАСТТА НА КОНКУРЕНЦИЯТА</a:t>
            </a:r>
          </a:p>
        </p:txBody>
      </p:sp>
      <p:sp>
        <p:nvSpPr>
          <p:cNvPr id="7" name="Стрелка наляво и надясно 6"/>
          <p:cNvSpPr/>
          <p:nvPr/>
        </p:nvSpPr>
        <p:spPr>
          <a:xfrm>
            <a:off x="3491880" y="3212976"/>
            <a:ext cx="2224264" cy="700656"/>
          </a:xfrm>
          <a:prstGeom prst="left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Контейнер за съдържание 2"/>
          <p:cNvSpPr txBox="1">
            <a:spLocks/>
          </p:cNvSpPr>
          <p:nvPr/>
        </p:nvSpPr>
        <p:spPr>
          <a:xfrm>
            <a:off x="4283968" y="4548261"/>
            <a:ext cx="4752528" cy="1112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Публично </a:t>
            </a: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съдебно изпълнение</a:t>
            </a:r>
            <a:endParaRPr kumimoji="0" lang="bg-BG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Право на обезщетение в ЕС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Всеки, който е претърпял вреди чрез нарушаване на </a:t>
            </a:r>
            <a:r>
              <a:rPr lang="bg-BG" sz="2400" dirty="0" err="1" smtClean="0"/>
              <a:t>антитръстовите</a:t>
            </a:r>
            <a:r>
              <a:rPr lang="bg-BG" sz="2400" dirty="0" smtClean="0"/>
              <a:t> правила на ЕС, има </a:t>
            </a:r>
            <a:r>
              <a:rPr lang="bg-BG" sz="2400" b="1" dirty="0" smtClean="0"/>
              <a:t>право на пълно обезщетение.</a:t>
            </a:r>
          </a:p>
          <a:p>
            <a:r>
              <a:rPr lang="bg-BG" sz="2400" dirty="0" smtClean="0"/>
              <a:t>Директивата определя, че правото на пълно обезщетение се отнася до: </a:t>
            </a:r>
          </a:p>
          <a:p>
            <a:pPr marL="722313" indent="-368300">
              <a:buFontTx/>
              <a:buChar char="-"/>
            </a:pPr>
            <a:r>
              <a:rPr lang="bg-BG" sz="2400" b="1" dirty="0" smtClean="0"/>
              <a:t>действителна загуба</a:t>
            </a:r>
            <a:r>
              <a:rPr lang="bg-BG" sz="2400" dirty="0" smtClean="0"/>
              <a:t>; </a:t>
            </a:r>
          </a:p>
          <a:p>
            <a:pPr marL="722313" indent="-368300">
              <a:buFontTx/>
              <a:buChar char="-"/>
            </a:pPr>
            <a:r>
              <a:rPr lang="bg-BG" sz="2400" b="1" dirty="0" smtClean="0"/>
              <a:t>загуба на печалба</a:t>
            </a:r>
            <a:r>
              <a:rPr lang="bg-BG" sz="2400" dirty="0" smtClean="0"/>
              <a:t>; и </a:t>
            </a:r>
          </a:p>
          <a:p>
            <a:pPr marL="722313" indent="-368300">
              <a:buFontTx/>
              <a:buChar char="-"/>
            </a:pPr>
            <a:r>
              <a:rPr lang="bg-BG" sz="2400" dirty="0" smtClean="0"/>
              <a:t>плащане на </a:t>
            </a:r>
            <a:r>
              <a:rPr lang="bg-BG" sz="2400" b="1" dirty="0" smtClean="0"/>
              <a:t>лихва</a:t>
            </a:r>
            <a:r>
              <a:rPr lang="bg-BG" sz="2400" dirty="0" smtClean="0"/>
              <a:t> от момента на настъпване на вредата, докато не бъде изплатено обезщетение.</a:t>
            </a:r>
            <a:endParaRPr lang="bg-BG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Мерки за улесняване на обезщетение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040560"/>
          </a:xfrm>
        </p:spPr>
        <p:txBody>
          <a:bodyPr>
            <a:noAutofit/>
          </a:bodyPr>
          <a:lstStyle/>
          <a:p>
            <a:r>
              <a:rPr lang="bg-BG" sz="1800" dirty="0" smtClean="0"/>
              <a:t>Страните ще имат </a:t>
            </a:r>
            <a:r>
              <a:rPr lang="bg-BG" sz="1800" b="1" dirty="0" smtClean="0"/>
              <a:t>по-лесен достъп </a:t>
            </a:r>
            <a:r>
              <a:rPr lang="bg-BG" sz="1800" dirty="0" smtClean="0"/>
              <a:t>до </a:t>
            </a:r>
            <a:r>
              <a:rPr lang="bg-BG" sz="1800" b="1" dirty="0" smtClean="0"/>
              <a:t>доказателствата</a:t>
            </a:r>
            <a:r>
              <a:rPr lang="bg-BG" sz="1800" dirty="0" smtClean="0"/>
              <a:t>, от които се нуждаят.</a:t>
            </a:r>
          </a:p>
          <a:p>
            <a:r>
              <a:rPr lang="bg-BG" sz="1800" dirty="0" smtClean="0"/>
              <a:t>Ищците ще </a:t>
            </a:r>
            <a:r>
              <a:rPr lang="bg-BG" sz="1800" b="1" dirty="0" smtClean="0"/>
              <a:t>могат да разчитат на окончателно решение </a:t>
            </a:r>
            <a:r>
              <a:rPr lang="bg-BG" sz="1800" dirty="0" smtClean="0"/>
              <a:t>на национален орган за защита на конкуренцията за </a:t>
            </a:r>
            <a:r>
              <a:rPr lang="bg-BG" sz="1800" b="1" dirty="0" smtClean="0"/>
              <a:t>установяване на нарушение.</a:t>
            </a:r>
          </a:p>
          <a:p>
            <a:r>
              <a:rPr lang="bg-BG" sz="1800" b="1" dirty="0" smtClean="0"/>
              <a:t>Ще бъдат изяснени </a:t>
            </a:r>
            <a:r>
              <a:rPr lang="bg-BG" sz="1800" b="1" dirty="0" err="1" smtClean="0"/>
              <a:t>давностните</a:t>
            </a:r>
            <a:r>
              <a:rPr lang="bg-BG" sz="1800" b="1" dirty="0" smtClean="0"/>
              <a:t> срокове</a:t>
            </a:r>
            <a:r>
              <a:rPr lang="bg-BG" sz="1800" dirty="0" smtClean="0"/>
              <a:t>. </a:t>
            </a:r>
            <a:r>
              <a:rPr lang="ru-RU" sz="1800" dirty="0" err="1" smtClean="0"/>
              <a:t>Лицата</a:t>
            </a:r>
            <a:r>
              <a:rPr lang="ru-RU" sz="1800" dirty="0" smtClean="0"/>
              <a:t>, понесли вреди от нарушение на </a:t>
            </a:r>
            <a:r>
              <a:rPr lang="ru-RU" sz="1800" dirty="0" err="1" smtClean="0"/>
              <a:t>правото</a:t>
            </a:r>
            <a:r>
              <a:rPr lang="ru-RU" sz="1800" dirty="0" smtClean="0"/>
              <a:t> в </a:t>
            </a:r>
            <a:r>
              <a:rPr lang="ru-RU" sz="1800" dirty="0" err="1" smtClean="0"/>
              <a:t>областта</a:t>
            </a:r>
            <a:r>
              <a:rPr lang="ru-RU" sz="1800" dirty="0" smtClean="0"/>
              <a:t> на </a:t>
            </a:r>
            <a:r>
              <a:rPr lang="ru-RU" sz="1800" dirty="0" err="1" smtClean="0"/>
              <a:t>конкуренцията</a:t>
            </a:r>
            <a:r>
              <a:rPr lang="ru-RU" sz="1800" dirty="0" smtClean="0"/>
              <a:t>,</a:t>
            </a:r>
            <a:r>
              <a:rPr lang="bg-BG" sz="1800" dirty="0" smtClean="0"/>
              <a:t> ще имат </a:t>
            </a:r>
            <a:r>
              <a:rPr lang="bg-BG" sz="1800" b="1" dirty="0" smtClean="0"/>
              <a:t>минимум 1 година, за да предявят иск за обезщетение, след като решението за нарушение </a:t>
            </a:r>
            <a:r>
              <a:rPr lang="bg-BG" sz="1800" dirty="0" smtClean="0"/>
              <a:t>от страна на органа по защита на конкуренцията става </a:t>
            </a:r>
            <a:r>
              <a:rPr lang="bg-BG" sz="1800" b="1" dirty="0" smtClean="0"/>
              <a:t>окончателно</a:t>
            </a:r>
            <a:r>
              <a:rPr lang="bg-BG" sz="1800" dirty="0" smtClean="0"/>
              <a:t>.</a:t>
            </a:r>
          </a:p>
          <a:p>
            <a:r>
              <a:rPr lang="bg-BG" sz="1800" b="1" dirty="0" smtClean="0"/>
              <a:t>Ако увеличението на цените</a:t>
            </a:r>
            <a:r>
              <a:rPr lang="bg-BG" sz="1800" dirty="0" smtClean="0"/>
              <a:t>, причинено от нарушението, е било </a:t>
            </a:r>
            <a:r>
              <a:rPr lang="bg-BG" sz="1800" b="1" dirty="0" smtClean="0"/>
              <a:t>"прехвърлено" </a:t>
            </a:r>
            <a:r>
              <a:rPr lang="bg-BG" sz="1800" dirty="0" smtClean="0"/>
              <a:t>по веригата на разпространение, </a:t>
            </a:r>
            <a:r>
              <a:rPr lang="bg-BG" sz="1800" b="1" dirty="0" smtClean="0"/>
              <a:t>тези, които в крайна сметка са претърпели вреда, ще имат право да предявят иск за обезщетение</a:t>
            </a:r>
            <a:r>
              <a:rPr lang="bg-BG" sz="1800" dirty="0" smtClean="0"/>
              <a:t>.</a:t>
            </a:r>
          </a:p>
          <a:p>
            <a:r>
              <a:rPr lang="bg-BG" sz="1800" dirty="0" smtClean="0"/>
              <a:t>Съдилищата ще имат </a:t>
            </a:r>
            <a:r>
              <a:rPr lang="bg-BG" sz="1800" b="1" dirty="0" smtClean="0"/>
              <a:t>правомощията да оценят вредата</a:t>
            </a:r>
            <a:r>
              <a:rPr lang="bg-BG" sz="1800" dirty="0" smtClean="0"/>
              <a:t>. Ще има </a:t>
            </a:r>
            <a:r>
              <a:rPr lang="bg-BG" sz="1800" dirty="0" err="1" smtClean="0"/>
              <a:t>оборима</a:t>
            </a:r>
            <a:r>
              <a:rPr lang="bg-BG" sz="1800" dirty="0" smtClean="0"/>
              <a:t> </a:t>
            </a:r>
            <a:r>
              <a:rPr lang="bg-BG" sz="1800" b="1" dirty="0" smtClean="0"/>
              <a:t>презумпция, че картелите причиняват вреда</a:t>
            </a:r>
            <a:r>
              <a:rPr lang="bg-BG" sz="1800" dirty="0" smtClean="0"/>
              <a:t>.</a:t>
            </a:r>
          </a:p>
          <a:p>
            <a:r>
              <a:rPr lang="bg-BG" sz="1800" dirty="0" smtClean="0"/>
              <a:t>Ще бъде </a:t>
            </a:r>
            <a:r>
              <a:rPr lang="bg-BG" sz="1800" b="1" dirty="0" smtClean="0"/>
              <a:t>по-лесно да се уредят претенциите за обезщетение за вреди извън съда.</a:t>
            </a:r>
            <a:endParaRPr lang="bg-BG" sz="1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Мерки за защита на публичното правоприлагане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bg-BG" b="1" dirty="0" smtClean="0"/>
              <a:t>Правилата за разкриване на доказателства </a:t>
            </a:r>
            <a:r>
              <a:rPr lang="bg-BG" dirty="0" smtClean="0"/>
              <a:t>съдържат </a:t>
            </a:r>
            <a:r>
              <a:rPr lang="bg-BG" b="1" dirty="0" smtClean="0"/>
              <a:t>2 изключения</a:t>
            </a:r>
            <a:r>
              <a:rPr lang="bg-BG" dirty="0" smtClean="0"/>
              <a:t>, отнасящи се до доказателствата в преписката на органа за защита на конкуренцията:</a:t>
            </a:r>
          </a:p>
          <a:p>
            <a:pPr lvl="1">
              <a:buFont typeface="Arial" pitchFamily="34" charset="0"/>
              <a:buChar char="•"/>
            </a:pPr>
            <a:r>
              <a:rPr lang="ru-RU" b="1" dirty="0" err="1" smtClean="0"/>
              <a:t>Копоративни</a:t>
            </a:r>
            <a:r>
              <a:rPr lang="ru-RU" b="1" dirty="0" smtClean="0"/>
              <a:t> изложения по </a:t>
            </a:r>
            <a:r>
              <a:rPr lang="ru-RU" b="1" dirty="0" err="1" smtClean="0"/>
              <a:t>програмите</a:t>
            </a:r>
            <a:r>
              <a:rPr lang="ru-RU" b="1" dirty="0" smtClean="0"/>
              <a:t> за </a:t>
            </a:r>
            <a:r>
              <a:rPr lang="ru-RU" b="1" dirty="0" err="1" smtClean="0"/>
              <a:t>освобождаване</a:t>
            </a:r>
            <a:r>
              <a:rPr lang="ru-RU" b="1" dirty="0" smtClean="0"/>
              <a:t> от </a:t>
            </a:r>
            <a:r>
              <a:rPr lang="ru-RU" b="1" dirty="0" err="1" smtClean="0"/>
              <a:t>глоби</a:t>
            </a:r>
            <a:r>
              <a:rPr lang="ru-RU" b="1" dirty="0" smtClean="0"/>
              <a:t> и </a:t>
            </a:r>
            <a:r>
              <a:rPr lang="ru-RU" b="1" dirty="0" err="1" smtClean="0"/>
              <a:t>намаляване</a:t>
            </a:r>
            <a:r>
              <a:rPr lang="ru-RU" b="1" dirty="0" smtClean="0"/>
              <a:t> на </a:t>
            </a:r>
            <a:r>
              <a:rPr lang="ru-RU" b="1" dirty="0" err="1" smtClean="0"/>
              <a:t>техния</a:t>
            </a:r>
            <a:r>
              <a:rPr lang="ru-RU" b="1" dirty="0" smtClean="0"/>
              <a:t> размер и заявления за </a:t>
            </a:r>
            <a:r>
              <a:rPr lang="ru-RU" b="1" dirty="0" err="1" smtClean="0"/>
              <a:t>постигане</a:t>
            </a:r>
            <a:r>
              <a:rPr lang="ru-RU" b="1" dirty="0" smtClean="0"/>
              <a:t> на </a:t>
            </a:r>
            <a:r>
              <a:rPr lang="ru-RU" b="1" dirty="0" err="1" smtClean="0"/>
              <a:t>споразумение</a:t>
            </a:r>
            <a:r>
              <a:rPr lang="ru-RU" b="1" dirty="0" smtClean="0"/>
              <a:t> </a:t>
            </a:r>
            <a:r>
              <a:rPr lang="bg-BG" b="1" dirty="0" smtClean="0"/>
              <a:t>не могат да бъдат разкривани.</a:t>
            </a:r>
          </a:p>
          <a:p>
            <a:pPr lvl="1">
              <a:buFont typeface="Arial" pitchFamily="34" charset="0"/>
              <a:buChar char="•"/>
            </a:pPr>
            <a:r>
              <a:rPr lang="bg-BG" b="1" dirty="0" smtClean="0"/>
              <a:t>Определена информация</a:t>
            </a:r>
            <a:r>
              <a:rPr lang="bg-BG" dirty="0" smtClean="0"/>
              <a:t>, предоставена в рамките на производствата по публично правоприлагане, </a:t>
            </a:r>
            <a:r>
              <a:rPr lang="bg-BG" b="1" dirty="0" smtClean="0"/>
              <a:t>може да бъде разкрита само след приключване на разследването</a:t>
            </a:r>
            <a:r>
              <a:rPr lang="bg-BG" dirty="0" smtClean="0"/>
              <a:t>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dirty="0" smtClean="0"/>
              <a:t>Като </a:t>
            </a:r>
            <a:r>
              <a:rPr lang="bg-BG" b="1" dirty="0" smtClean="0"/>
              <a:t>изключение от принципа на солидарната и индивидуалната отговорност</a:t>
            </a:r>
            <a:r>
              <a:rPr lang="bg-BG" dirty="0" smtClean="0"/>
              <a:t>, при които </a:t>
            </a:r>
            <a:r>
              <a:rPr lang="bg-BG" dirty="0" err="1" smtClean="0"/>
              <a:t>ко-нарушителите</a:t>
            </a:r>
            <a:r>
              <a:rPr lang="bg-BG" dirty="0" smtClean="0"/>
              <a:t> са солидарно отговорни за цялата вреда, причинена от дадено нарушение, получателят на имунитет ще бъде преди всичко отговорен само към собствените си клиенти (или доставчици).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502024"/>
            <a:ext cx="8229600" cy="1143000"/>
          </a:xfrm>
        </p:spPr>
        <p:txBody>
          <a:bodyPr/>
          <a:lstStyle/>
          <a:p>
            <a:r>
              <a:rPr lang="bg-BG" dirty="0" smtClean="0"/>
              <a:t>Ключови разпоредби</a:t>
            </a:r>
            <a:endParaRPr lang="bg-B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Разкриване на доказателства (чл. 5)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 smtClean="0"/>
              <a:t>Съдът може да осъди страна </a:t>
            </a:r>
            <a:r>
              <a:rPr lang="bg-BG" dirty="0" smtClean="0"/>
              <a:t>или трета страна </a:t>
            </a:r>
            <a:r>
              <a:rPr lang="bg-BG" b="1" dirty="0" smtClean="0"/>
              <a:t>да разкрие съответните доказателства</a:t>
            </a:r>
            <a:r>
              <a:rPr lang="bg-BG" dirty="0" smtClean="0"/>
              <a:t> (определени части или категории), които са под техен контрол. </a:t>
            </a:r>
          </a:p>
          <a:p>
            <a:r>
              <a:rPr lang="bg-BG" dirty="0" smtClean="0"/>
              <a:t>Условия: </a:t>
            </a:r>
          </a:p>
          <a:p>
            <a:pPr lvl="1">
              <a:buFont typeface="Arial" pitchFamily="34" charset="0"/>
              <a:buChar char="•"/>
            </a:pPr>
            <a:r>
              <a:rPr lang="bg-BG" b="1" dirty="0" smtClean="0"/>
              <a:t>основателност на иска за обезщетение</a:t>
            </a:r>
          </a:p>
          <a:p>
            <a:pPr lvl="1">
              <a:buFont typeface="Arial" pitchFamily="34" charset="0"/>
              <a:buChar char="•"/>
            </a:pPr>
            <a:r>
              <a:rPr lang="bg-BG" dirty="0" smtClean="0"/>
              <a:t>доказателството трябва да бъде </a:t>
            </a:r>
            <a:r>
              <a:rPr lang="bg-BG" b="1" dirty="0" smtClean="0"/>
              <a:t>от значение за обосноваване на претенцията </a:t>
            </a:r>
          </a:p>
          <a:p>
            <a:pPr lvl="1">
              <a:buFont typeface="Arial" pitchFamily="34" charset="0"/>
              <a:buChar char="•"/>
            </a:pPr>
            <a:r>
              <a:rPr lang="bg-BG" dirty="0" smtClean="0"/>
              <a:t>категориите на доказателствата трябва да се определят възможно най-точно и стриктно</a:t>
            </a:r>
          </a:p>
          <a:p>
            <a:pPr lvl="1">
              <a:buFont typeface="Arial" pitchFamily="34" charset="0"/>
              <a:buChar char="•"/>
            </a:pPr>
            <a:r>
              <a:rPr lang="bg-BG" dirty="0" smtClean="0"/>
              <a:t>обхватът на разкриване трябва да бъде </a:t>
            </a:r>
            <a:r>
              <a:rPr lang="bg-BG" b="1" dirty="0" smtClean="0"/>
              <a:t>пропорционален </a:t>
            </a:r>
          </a:p>
          <a:p>
            <a:r>
              <a:rPr lang="bg-BG" dirty="0" smtClean="0"/>
              <a:t>Съдът може да разпореди разкриването на доказателства, съдържащи поверителна информация, обект на осигуряване на </a:t>
            </a:r>
            <a:r>
              <a:rPr lang="bg-BG" b="1" dirty="0" smtClean="0"/>
              <a:t>ефективна защита</a:t>
            </a:r>
            <a:r>
              <a:rPr lang="bg-BG" dirty="0" smtClean="0"/>
              <a:t>.</a:t>
            </a:r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Разкриване на доказателства (чл. 6)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dirty="0" smtClean="0"/>
              <a:t>В допълнение към стандартните правила (чл. 5), </a:t>
            </a:r>
            <a:r>
              <a:rPr lang="bg-BG" b="1" dirty="0" smtClean="0"/>
              <a:t>се прилагат специални правила за разкриване на доказателства, включени в досието на орган за защита на конкуренцията:</a:t>
            </a:r>
          </a:p>
          <a:p>
            <a:pPr marL="530225" lvl="1" indent="-176213">
              <a:buFontTx/>
              <a:buChar char="-"/>
            </a:pPr>
            <a:r>
              <a:rPr lang="ru-RU" sz="2100" b="1" dirty="0" err="1" smtClean="0"/>
              <a:t>Копоративни</a:t>
            </a:r>
            <a:r>
              <a:rPr lang="ru-RU" sz="2100" b="1" dirty="0" smtClean="0"/>
              <a:t> изложения по </a:t>
            </a:r>
            <a:r>
              <a:rPr lang="ru-RU" sz="2100" b="1" dirty="0" err="1" smtClean="0"/>
              <a:t>програмите</a:t>
            </a:r>
            <a:r>
              <a:rPr lang="ru-RU" sz="2100" b="1" dirty="0" smtClean="0"/>
              <a:t> за </a:t>
            </a:r>
            <a:r>
              <a:rPr lang="ru-RU" sz="2100" b="1" dirty="0" err="1" smtClean="0"/>
              <a:t>освобождаване</a:t>
            </a:r>
            <a:r>
              <a:rPr lang="ru-RU" sz="2100" b="1" dirty="0" smtClean="0"/>
              <a:t> от</a:t>
            </a:r>
          </a:p>
          <a:p>
            <a:pPr marL="530225" lvl="1" indent="-176213">
              <a:buFontTx/>
              <a:buChar char="-"/>
            </a:pPr>
            <a:r>
              <a:rPr lang="ru-RU" sz="2100" b="1" dirty="0" err="1" smtClean="0"/>
              <a:t>глоби</a:t>
            </a:r>
            <a:r>
              <a:rPr lang="ru-RU" sz="2100" b="1" dirty="0" smtClean="0"/>
              <a:t> и </a:t>
            </a:r>
            <a:r>
              <a:rPr lang="ru-RU" sz="2100" b="1" dirty="0" err="1" smtClean="0"/>
              <a:t>намаляване</a:t>
            </a:r>
            <a:r>
              <a:rPr lang="ru-RU" sz="2100" b="1" dirty="0" smtClean="0"/>
              <a:t> на </a:t>
            </a:r>
            <a:r>
              <a:rPr lang="ru-RU" sz="2100" b="1" dirty="0" err="1" smtClean="0"/>
              <a:t>техния</a:t>
            </a:r>
            <a:r>
              <a:rPr lang="ru-RU" sz="2100" b="1" dirty="0" smtClean="0"/>
              <a:t> размер и заявления за </a:t>
            </a:r>
            <a:r>
              <a:rPr lang="ru-RU" sz="2100" b="1" dirty="0" err="1" smtClean="0"/>
              <a:t>постигане</a:t>
            </a:r>
            <a:r>
              <a:rPr lang="ru-RU" sz="2100" b="1" dirty="0" smtClean="0"/>
              <a:t> на </a:t>
            </a:r>
            <a:r>
              <a:rPr lang="ru-RU" sz="2100" b="1" dirty="0" err="1" smtClean="0"/>
              <a:t>споразумение</a:t>
            </a:r>
            <a:r>
              <a:rPr lang="ru-RU" sz="2100" b="1" dirty="0" smtClean="0"/>
              <a:t> </a:t>
            </a:r>
            <a:r>
              <a:rPr lang="bg-BG" b="1" dirty="0" smtClean="0"/>
              <a:t>не могат да бъдат разкривани </a:t>
            </a:r>
            <a:r>
              <a:rPr lang="bg-BG" dirty="0" smtClean="0"/>
              <a:t>(чл. 6 (</a:t>
            </a:r>
            <a:r>
              <a:rPr lang="bg-BG" dirty="0" err="1" smtClean="0"/>
              <a:t>6</a:t>
            </a:r>
            <a:r>
              <a:rPr lang="bg-BG" dirty="0" smtClean="0"/>
              <a:t>))</a:t>
            </a:r>
          </a:p>
          <a:p>
            <a:pPr marL="530225" indent="-176213">
              <a:buFontTx/>
              <a:buChar char="-"/>
            </a:pPr>
            <a:r>
              <a:rPr lang="bg-BG" dirty="0" smtClean="0"/>
              <a:t>Три категории на доказателства </a:t>
            </a:r>
            <a:r>
              <a:rPr lang="bg-BG" b="1" dirty="0" smtClean="0"/>
              <a:t>могат да бъдат разкрити само след приключване на разследването </a:t>
            </a:r>
            <a:r>
              <a:rPr lang="bg-BG" dirty="0" smtClean="0"/>
              <a:t>(чл. 6 (5)):</a:t>
            </a:r>
          </a:p>
          <a:p>
            <a:pPr lvl="1">
              <a:buFont typeface="Arial" pitchFamily="34" charset="0"/>
              <a:buChar char="•"/>
            </a:pPr>
            <a:r>
              <a:rPr lang="bg-BG" b="1" dirty="0" smtClean="0"/>
              <a:t>Информация, изготвена </a:t>
            </a:r>
            <a:r>
              <a:rPr lang="bg-BG" dirty="0" smtClean="0"/>
              <a:t>от лице, </a:t>
            </a:r>
            <a:r>
              <a:rPr lang="bg-BG" b="1" dirty="0" smtClean="0"/>
              <a:t>специално за целите на производството</a:t>
            </a:r>
            <a:r>
              <a:rPr lang="bg-BG" dirty="0" smtClean="0"/>
              <a:t> на орган за защита на конкуренцията (</a:t>
            </a:r>
            <a:r>
              <a:rPr lang="ru-RU" dirty="0" smtClean="0"/>
              <a:t>например отговорите на </a:t>
            </a:r>
            <a:r>
              <a:rPr lang="ru-RU" dirty="0" err="1" smtClean="0"/>
              <a:t>страната</a:t>
            </a:r>
            <a:r>
              <a:rPr lang="ru-RU" dirty="0" smtClean="0"/>
              <a:t> на </a:t>
            </a:r>
            <a:r>
              <a:rPr lang="ru-RU" dirty="0" err="1" smtClean="0"/>
              <a:t>искане</a:t>
            </a:r>
            <a:r>
              <a:rPr lang="ru-RU" dirty="0" smtClean="0"/>
              <a:t> за информация, </a:t>
            </a:r>
            <a:r>
              <a:rPr lang="ru-RU" dirty="0" err="1" smtClean="0"/>
              <a:t>отправено</a:t>
            </a:r>
            <a:r>
              <a:rPr lang="ru-RU" dirty="0" smtClean="0"/>
              <a:t> от органа</a:t>
            </a:r>
            <a:r>
              <a:rPr lang="bg-BG" dirty="0" smtClean="0"/>
              <a:t>) </a:t>
            </a:r>
          </a:p>
          <a:p>
            <a:pPr lvl="1">
              <a:buFont typeface="Arial" pitchFamily="34" charset="0"/>
              <a:buChar char="•"/>
            </a:pPr>
            <a:r>
              <a:rPr lang="bg-BG" b="1" dirty="0" smtClean="0"/>
              <a:t>Информация, изготвена от органа и изпратена на страните </a:t>
            </a:r>
            <a:r>
              <a:rPr lang="bg-BG" dirty="0" smtClean="0"/>
              <a:t>в хода на производството (като например изявления на възражения) </a:t>
            </a:r>
          </a:p>
          <a:p>
            <a:pPr lvl="1">
              <a:buFont typeface="Arial" pitchFamily="34" charset="0"/>
              <a:buChar char="•"/>
            </a:pPr>
            <a:r>
              <a:rPr lang="ru-RU" b="1" dirty="0" smtClean="0"/>
              <a:t>Заявления за </a:t>
            </a:r>
            <a:r>
              <a:rPr lang="ru-RU" b="1" dirty="0" err="1" smtClean="0"/>
              <a:t>постигане</a:t>
            </a:r>
            <a:r>
              <a:rPr lang="ru-RU" b="1" dirty="0" smtClean="0"/>
              <a:t> на </a:t>
            </a:r>
            <a:r>
              <a:rPr lang="ru-RU" b="1" dirty="0" err="1" smtClean="0"/>
              <a:t>споразумение</a:t>
            </a:r>
            <a:r>
              <a:rPr lang="bg-BG" b="1" dirty="0" smtClean="0"/>
              <a:t>, които са били оттеглени</a:t>
            </a:r>
            <a:endParaRPr lang="bg-BG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Разкриване на доказателства (чл. 6)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Допълнителни </a:t>
            </a:r>
            <a:r>
              <a:rPr lang="bg-BG" b="1" dirty="0" smtClean="0"/>
              <a:t>специални правила за доказателствата по преписки на органа за защита на конкуренцията</a:t>
            </a:r>
            <a:r>
              <a:rPr lang="bg-BG" dirty="0" smtClean="0"/>
              <a:t>:</a:t>
            </a:r>
          </a:p>
          <a:p>
            <a:pPr marL="722313" indent="-368300">
              <a:buFontTx/>
              <a:buChar char="-"/>
            </a:pPr>
            <a:r>
              <a:rPr lang="bg-BG" b="1" dirty="0" smtClean="0"/>
              <a:t>Допълнителни критерии за оценка на пропорционалността </a:t>
            </a:r>
            <a:r>
              <a:rPr lang="bg-BG" dirty="0" smtClean="0"/>
              <a:t>на искането за разкриване на информация, включително - при определени обстоятелства - </a:t>
            </a:r>
            <a:r>
              <a:rPr lang="bg-BG" b="1" dirty="0" smtClean="0"/>
              <a:t>необходимост да се гарантира ефективността на публичното правоприлагане</a:t>
            </a:r>
          </a:p>
          <a:p>
            <a:pPr marL="722313" indent="-368300">
              <a:buFontTx/>
              <a:buChar char="-"/>
            </a:pPr>
            <a:r>
              <a:rPr lang="bg-BG" b="1" dirty="0" smtClean="0"/>
              <a:t>Органът за защита на конкуренцията може да представи становище </a:t>
            </a:r>
            <a:r>
              <a:rPr lang="bg-BG" dirty="0" smtClean="0"/>
              <a:t>относно пропорционалността на искането за разкриване във връзка с доказателствата, включени в неговото досие. </a:t>
            </a:r>
          </a:p>
          <a:p>
            <a:pPr marL="722313" indent="-368300">
              <a:buFontTx/>
              <a:buChar char="-"/>
            </a:pPr>
            <a:r>
              <a:rPr lang="bg-BG" dirty="0" smtClean="0"/>
              <a:t>Съдът може да </a:t>
            </a:r>
            <a:r>
              <a:rPr lang="bg-BG" b="1" dirty="0" smtClean="0"/>
              <a:t>постанови органът за защита на конкуренцията да разкрие доказателства </a:t>
            </a:r>
            <a:r>
              <a:rPr lang="bg-BG" dirty="0" smtClean="0"/>
              <a:t>от неговата преписка, </a:t>
            </a:r>
            <a:r>
              <a:rPr lang="bg-BG" b="1" dirty="0" smtClean="0"/>
              <a:t>ако съответното доказателство не може да бъде разумно получено от страна или от трета страна</a:t>
            </a:r>
            <a:r>
              <a:rPr lang="bg-BG" dirty="0" smtClean="0"/>
              <a:t>.</a:t>
            </a:r>
            <a:endParaRPr lang="bg-B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Ограничения по отношение на използването на доказателства (чл. 7)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Autofit/>
          </a:bodyPr>
          <a:lstStyle/>
          <a:p>
            <a:r>
              <a:rPr lang="bg-BG" sz="1800" dirty="0" smtClean="0"/>
              <a:t>За защита на пълния ефект на ограниченията за разкриване на доказателства (чл. 6), чл. 7 предвижда съответните </a:t>
            </a:r>
            <a:r>
              <a:rPr lang="bg-BG" sz="1800" b="1" dirty="0" smtClean="0"/>
              <a:t>граници по отношение на използването на доказателства, които са получени от лице, единствено чрез достъп до преписката</a:t>
            </a:r>
            <a:r>
              <a:rPr lang="bg-BG" sz="1800" dirty="0" smtClean="0"/>
              <a:t> на органа за защита на конкуренцията:</a:t>
            </a:r>
          </a:p>
          <a:p>
            <a:pPr lvl="1"/>
            <a:r>
              <a:rPr lang="bg-BG" sz="1800" b="1" dirty="0" smtClean="0"/>
              <a:t>Доказателства, които никога не могат да бъдат разкривани </a:t>
            </a:r>
            <a:r>
              <a:rPr lang="bg-BG" sz="1800" dirty="0" smtClean="0"/>
              <a:t>(чл. 6 (</a:t>
            </a:r>
            <a:r>
              <a:rPr lang="bg-BG" sz="1800" dirty="0" err="1" smtClean="0"/>
              <a:t>6</a:t>
            </a:r>
            <a:r>
              <a:rPr lang="bg-BG" sz="1800" dirty="0" smtClean="0"/>
              <a:t>)), </a:t>
            </a:r>
            <a:r>
              <a:rPr lang="bg-BG" sz="1800" b="1" dirty="0" smtClean="0"/>
              <a:t>или могат да бъдат разкрити само след приключване на разследването </a:t>
            </a:r>
            <a:r>
              <a:rPr lang="bg-BG" sz="1800" dirty="0" smtClean="0"/>
              <a:t>(чл. 6 (5)) ще се </a:t>
            </a:r>
            <a:r>
              <a:rPr lang="bg-BG" sz="1800" b="1" dirty="0" smtClean="0"/>
              <a:t>считат</a:t>
            </a:r>
            <a:r>
              <a:rPr lang="bg-BG" sz="1800" dirty="0" smtClean="0"/>
              <a:t> (завинаги или временно) </a:t>
            </a:r>
            <a:r>
              <a:rPr lang="bg-BG" sz="1800" b="1" dirty="0" smtClean="0"/>
              <a:t>недопустими</a:t>
            </a:r>
            <a:r>
              <a:rPr lang="bg-BG" sz="1800" dirty="0" smtClean="0"/>
              <a:t> по искове за обезщетение за вреди. (Държавите-членки могат да изберат да постигнат същия ефект и чрез други средства, освен недопустимост.) </a:t>
            </a:r>
          </a:p>
          <a:p>
            <a:r>
              <a:rPr lang="bg-BG" sz="1800" dirty="0" smtClean="0"/>
              <a:t>Доказателство, което не е обхванато от чл. 6 (5) или 6 (</a:t>
            </a:r>
            <a:r>
              <a:rPr lang="bg-BG" sz="1800" dirty="0" err="1" smtClean="0"/>
              <a:t>6</a:t>
            </a:r>
            <a:r>
              <a:rPr lang="bg-BG" sz="1800" dirty="0" smtClean="0"/>
              <a:t>), ако е получено единствено чрез достъп до преписката, </a:t>
            </a:r>
            <a:r>
              <a:rPr lang="bg-BG" sz="1800" b="1" dirty="0" smtClean="0"/>
              <a:t>може да се използва само </a:t>
            </a:r>
            <a:r>
              <a:rPr lang="bg-BG" sz="1800" dirty="0" smtClean="0"/>
              <a:t>в рамките на иск за обезщетение </a:t>
            </a:r>
            <a:r>
              <a:rPr lang="bg-BG" sz="1800" b="1" dirty="0" smtClean="0"/>
              <a:t>от тези, които са го получили, или от техни наследници</a:t>
            </a:r>
            <a:r>
              <a:rPr lang="bg-BG" sz="1800" dirty="0" smtClean="0"/>
              <a:t> (</a:t>
            </a:r>
            <a:r>
              <a:rPr lang="bg-BG" sz="1800" dirty="0" err="1" smtClean="0"/>
              <a:t>правоприемство</a:t>
            </a:r>
            <a:r>
              <a:rPr lang="bg-BG" sz="1800" dirty="0" smtClean="0"/>
              <a:t> на придобиването на иск).</a:t>
            </a:r>
            <a:endParaRPr lang="bg-BG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Разкриване – санкции (чл. 8)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Националните съдилища ще имат правомощия да налагат ефективни, пропорционални и възпиращи </a:t>
            </a:r>
            <a:r>
              <a:rPr lang="bg-BG" b="1" dirty="0" smtClean="0"/>
              <a:t>санкции на страни, трети страни и техните законни представители</a:t>
            </a:r>
            <a:r>
              <a:rPr lang="bg-BG" dirty="0" smtClean="0"/>
              <a:t>, в случай на: </a:t>
            </a:r>
          </a:p>
          <a:p>
            <a:pPr lvl="1"/>
            <a:r>
              <a:rPr lang="bg-BG" dirty="0" smtClean="0"/>
              <a:t>Отказ да се съобразят с решението за оповестяване;</a:t>
            </a:r>
          </a:p>
          <a:p>
            <a:pPr lvl="1"/>
            <a:r>
              <a:rPr lang="bg-BG" dirty="0" smtClean="0"/>
              <a:t>Унищожаване на приложими доказателства; </a:t>
            </a:r>
          </a:p>
          <a:p>
            <a:pPr lvl="1"/>
            <a:r>
              <a:rPr lang="bg-BG" dirty="0" smtClean="0"/>
              <a:t>Отказ да се защити поверителната информация; или</a:t>
            </a:r>
          </a:p>
          <a:p>
            <a:pPr lvl="1"/>
            <a:r>
              <a:rPr lang="bg-BG" dirty="0" smtClean="0"/>
              <a:t>Нарушаване на ограничения върху използването на доказателства.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dirty="0" smtClean="0"/>
              <a:t>Съдът може да </a:t>
            </a:r>
            <a:r>
              <a:rPr lang="bg-BG" b="1" dirty="0" smtClean="0"/>
              <a:t>извлече неблагоприятни изводи срещу страна </a:t>
            </a:r>
            <a:r>
              <a:rPr lang="bg-BG" dirty="0" smtClean="0"/>
              <a:t>(която например не успее да разкрие доказателства)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Ефект на решенията на националните органи по конкуренция (чл. 9)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bg-BG" b="1" dirty="0" smtClean="0"/>
              <a:t>Установяването на нарушение в окончателното решение на национален орган за защита на конкуренцията, представлява</a:t>
            </a:r>
            <a:r>
              <a:rPr lang="bg-BG" dirty="0" smtClean="0"/>
              <a:t>:</a:t>
            </a:r>
          </a:p>
          <a:p>
            <a:pPr marL="722313" indent="-368300"/>
            <a:r>
              <a:rPr lang="bg-BG" b="1" dirty="0" smtClean="0"/>
              <a:t>Неопровержимо доказателство </a:t>
            </a:r>
            <a:r>
              <a:rPr lang="bg-BG" dirty="0" smtClean="0"/>
              <a:t>за нарушението пред националните съдилища в същата държава-членка</a:t>
            </a:r>
            <a:r>
              <a:rPr lang="en-US" dirty="0" smtClean="0"/>
              <a:t>, </a:t>
            </a:r>
            <a:r>
              <a:rPr lang="bg-BG" dirty="0" smtClean="0"/>
              <a:t>в която е  функционира органът за защита на конкуренцията</a:t>
            </a:r>
          </a:p>
          <a:p>
            <a:pPr marL="722313" indent="-368300"/>
            <a:r>
              <a:rPr lang="bg-BG" b="1" dirty="0" smtClean="0"/>
              <a:t>Годно (</a:t>
            </a:r>
            <a:r>
              <a:rPr lang="en-US" b="1" dirty="0" smtClean="0"/>
              <a:t>prima facie)</a:t>
            </a:r>
            <a:r>
              <a:rPr lang="bg-BG" b="1" dirty="0" smtClean="0"/>
              <a:t> доказателство </a:t>
            </a:r>
            <a:r>
              <a:rPr lang="bg-BG" dirty="0" smtClean="0"/>
              <a:t>за нарушението пред националните съдилища в други държави-членки </a:t>
            </a:r>
          </a:p>
          <a:p>
            <a:r>
              <a:rPr lang="bg-BG" dirty="0" smtClean="0"/>
              <a:t>Ефектите са ограничени до материалния, времевия, личния и географския обхват на решението.</a:t>
            </a:r>
            <a:endParaRPr lang="bg-BG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err="1" smtClean="0"/>
              <a:t>Давностни</a:t>
            </a:r>
            <a:r>
              <a:rPr lang="bg-BG" dirty="0" smtClean="0"/>
              <a:t> срокове (член 10)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b="1" dirty="0" smtClean="0"/>
              <a:t>Повече правна сигурност по отношение на </a:t>
            </a:r>
            <a:r>
              <a:rPr lang="bg-BG" b="1" dirty="0" err="1" smtClean="0"/>
              <a:t>давностните</a:t>
            </a:r>
            <a:r>
              <a:rPr lang="bg-BG" b="1" dirty="0" smtClean="0"/>
              <a:t> срокове, в рамките на които </a:t>
            </a:r>
            <a:r>
              <a:rPr lang="ru-RU" b="1" dirty="0" err="1" smtClean="0"/>
              <a:t>лицето</a:t>
            </a:r>
            <a:r>
              <a:rPr lang="ru-RU" b="1" dirty="0" smtClean="0"/>
              <a:t>, понесло вреди от нарушение на</a:t>
            </a:r>
          </a:p>
          <a:p>
            <a:r>
              <a:rPr lang="ru-RU" b="1" dirty="0" err="1" smtClean="0"/>
              <a:t>правото</a:t>
            </a:r>
            <a:r>
              <a:rPr lang="ru-RU" b="1" dirty="0" smtClean="0"/>
              <a:t> в </a:t>
            </a:r>
            <a:r>
              <a:rPr lang="ru-RU" b="1" dirty="0" err="1" smtClean="0"/>
              <a:t>областта</a:t>
            </a:r>
            <a:r>
              <a:rPr lang="ru-RU" b="1" dirty="0" smtClean="0"/>
              <a:t> на </a:t>
            </a:r>
            <a:r>
              <a:rPr lang="ru-RU" b="1" dirty="0" err="1" smtClean="0"/>
              <a:t>конкуренцията</a:t>
            </a:r>
            <a:r>
              <a:rPr lang="en-US" b="1" dirty="0" smtClean="0"/>
              <a:t>,</a:t>
            </a:r>
            <a:r>
              <a:rPr lang="bg-BG" b="1" dirty="0" smtClean="0"/>
              <a:t> може да предяви иск и предоставяне на ефективна възможност на жертвите да предявят иск след приключване на публичното разследване</a:t>
            </a:r>
            <a:r>
              <a:rPr lang="bg-BG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bg-BG" dirty="0" err="1" smtClean="0"/>
              <a:t>Давностните</a:t>
            </a:r>
            <a:r>
              <a:rPr lang="bg-BG" dirty="0" smtClean="0"/>
              <a:t> срокове </a:t>
            </a:r>
            <a:r>
              <a:rPr lang="bg-BG" b="1" dirty="0" smtClean="0"/>
              <a:t>не могат да започнат да текат преди страната, понесла вредата, да бъде наясно с нарушението</a:t>
            </a:r>
            <a:r>
              <a:rPr lang="bg-BG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bg-BG" dirty="0" err="1" smtClean="0"/>
              <a:t>Давностните</a:t>
            </a:r>
            <a:r>
              <a:rPr lang="bg-BG" dirty="0" smtClean="0"/>
              <a:t> срокове </a:t>
            </a:r>
            <a:r>
              <a:rPr lang="bg-BG" b="1" dirty="0" smtClean="0"/>
              <a:t>не могат да започнат да текат преди нарушението да е прекратено</a:t>
            </a:r>
            <a:r>
              <a:rPr lang="bg-BG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bg-BG" dirty="0" err="1" smtClean="0"/>
              <a:t>Давностните</a:t>
            </a:r>
            <a:r>
              <a:rPr lang="bg-BG" dirty="0" smtClean="0"/>
              <a:t> срокове следва да са с продължителност </a:t>
            </a:r>
            <a:r>
              <a:rPr lang="bg-BG" b="1" dirty="0" smtClean="0"/>
              <a:t>най-малко 5 години</a:t>
            </a:r>
            <a:r>
              <a:rPr lang="bg-BG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bg-BG" dirty="0" err="1" smtClean="0"/>
              <a:t>Давностните</a:t>
            </a:r>
            <a:r>
              <a:rPr lang="bg-BG" dirty="0" smtClean="0"/>
              <a:t> срокове трябва да бъдат </a:t>
            </a:r>
            <a:r>
              <a:rPr lang="bg-BG" b="1" dirty="0" smtClean="0"/>
              <a:t>преустановени или прекъснати по време на разследването на органа за защита на конкуренцията</a:t>
            </a:r>
            <a:r>
              <a:rPr lang="bg-BG" dirty="0" smtClean="0"/>
              <a:t> - това позволява да се предприеме действие след като органът за защита на конкуренцията приключи разследването</a:t>
            </a:r>
            <a:endParaRPr lang="bg-B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Солидарна отговорност (чл. 11)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ru-RU" b="1" dirty="0" smtClean="0"/>
              <a:t>Стандартно правило за </a:t>
            </a:r>
            <a:r>
              <a:rPr lang="ru-RU" b="1" dirty="0" err="1" smtClean="0"/>
              <a:t>отговорност</a:t>
            </a:r>
            <a:r>
              <a:rPr lang="ru-RU" b="1" dirty="0" smtClean="0"/>
              <a:t> </a:t>
            </a:r>
            <a:r>
              <a:rPr lang="ru-RU" dirty="0" smtClean="0"/>
              <a:t>(чл. 11 (1)): </a:t>
            </a:r>
            <a:r>
              <a:rPr lang="ru-RU" dirty="0" err="1" smtClean="0"/>
              <a:t>Предприятията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нарушили закона за </a:t>
            </a:r>
            <a:r>
              <a:rPr lang="ru-RU" dirty="0" err="1" smtClean="0"/>
              <a:t>конкуренцията</a:t>
            </a:r>
            <a:r>
              <a:rPr lang="ru-RU" dirty="0" smtClean="0"/>
              <a:t> чрез </a:t>
            </a:r>
            <a:r>
              <a:rPr lang="ru-RU" b="1" dirty="0" err="1" smtClean="0"/>
              <a:t>съвместно</a:t>
            </a:r>
            <a:r>
              <a:rPr lang="ru-RU" b="1" dirty="0" smtClean="0"/>
              <a:t> поведение ,</a:t>
            </a:r>
            <a:r>
              <a:rPr lang="ru-RU" dirty="0" err="1" smtClean="0"/>
              <a:t>са</a:t>
            </a:r>
            <a:r>
              <a:rPr lang="ru-RU" dirty="0" smtClean="0"/>
              <a:t> солидарно </a:t>
            </a:r>
            <a:r>
              <a:rPr lang="ru-RU" dirty="0" err="1" smtClean="0"/>
              <a:t>отговорни</a:t>
            </a:r>
            <a:r>
              <a:rPr lang="ru-RU" dirty="0" smtClean="0"/>
              <a:t> за </a:t>
            </a:r>
            <a:r>
              <a:rPr lang="ru-RU" dirty="0" err="1" smtClean="0"/>
              <a:t>причинените</a:t>
            </a:r>
            <a:r>
              <a:rPr lang="ru-RU" dirty="0" smtClean="0"/>
              <a:t> вреди; </a:t>
            </a:r>
            <a:r>
              <a:rPr lang="ru-RU" b="1" dirty="0" err="1" smtClean="0"/>
              <a:t>лицето</a:t>
            </a:r>
            <a:r>
              <a:rPr lang="ru-RU" b="1" dirty="0" smtClean="0"/>
              <a:t> с нарушен интерес </a:t>
            </a:r>
            <a:r>
              <a:rPr lang="ru-RU" b="1" dirty="0" err="1" smtClean="0"/>
              <a:t>има</a:t>
            </a:r>
            <a:r>
              <a:rPr lang="ru-RU" b="1" dirty="0" smtClean="0"/>
              <a:t> право да </a:t>
            </a:r>
            <a:r>
              <a:rPr lang="ru-RU" b="1" dirty="0" err="1" smtClean="0"/>
              <a:t>изиска</a:t>
            </a:r>
            <a:r>
              <a:rPr lang="ru-RU" b="1" dirty="0" smtClean="0"/>
              <a:t> </a:t>
            </a:r>
            <a:r>
              <a:rPr lang="ru-RU" b="1" dirty="0" err="1" smtClean="0"/>
              <a:t>пълно</a:t>
            </a:r>
            <a:r>
              <a:rPr lang="ru-RU" b="1" dirty="0" smtClean="0"/>
              <a:t> </a:t>
            </a:r>
            <a:r>
              <a:rPr lang="ru-RU" b="1" dirty="0" err="1" smtClean="0"/>
              <a:t>обезщетение</a:t>
            </a:r>
            <a:r>
              <a:rPr lang="ru-RU" b="1" dirty="0" smtClean="0"/>
              <a:t> от </a:t>
            </a:r>
            <a:r>
              <a:rPr lang="ru-RU" b="1" dirty="0" err="1" smtClean="0"/>
              <a:t>всеки</a:t>
            </a:r>
            <a:r>
              <a:rPr lang="ru-RU" b="1" dirty="0" smtClean="0"/>
              <a:t> един от </a:t>
            </a:r>
            <a:r>
              <a:rPr lang="ru-RU" b="1" dirty="0" err="1" smtClean="0"/>
              <a:t>съ-нарушителите</a:t>
            </a:r>
            <a:r>
              <a:rPr lang="ru-RU" dirty="0" smtClean="0"/>
              <a:t>, </a:t>
            </a:r>
            <a:r>
              <a:rPr lang="ru-RU" dirty="0" err="1" smtClean="0"/>
              <a:t>докато</a:t>
            </a:r>
            <a:r>
              <a:rPr lang="ru-RU" dirty="0" smtClean="0"/>
              <a:t> не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напълно</a:t>
            </a:r>
            <a:r>
              <a:rPr lang="ru-RU" dirty="0" smtClean="0"/>
              <a:t> </a:t>
            </a:r>
            <a:r>
              <a:rPr lang="ru-RU" dirty="0" err="1" smtClean="0"/>
              <a:t>компенсирано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Стандартно правило за вноски</a:t>
            </a:r>
            <a:r>
              <a:rPr lang="ru-RU" dirty="0" smtClean="0"/>
              <a:t> (чл. 11 (4)): </a:t>
            </a:r>
            <a:r>
              <a:rPr lang="ru-RU" dirty="0" err="1" smtClean="0"/>
              <a:t>Размерът</a:t>
            </a:r>
            <a:r>
              <a:rPr lang="ru-RU" dirty="0" smtClean="0"/>
              <a:t> на </a:t>
            </a:r>
            <a:r>
              <a:rPr lang="ru-RU" dirty="0" err="1" smtClean="0"/>
              <a:t>вноските</a:t>
            </a:r>
            <a:r>
              <a:rPr lang="ru-RU" dirty="0" smtClean="0"/>
              <a:t> между </a:t>
            </a:r>
            <a:r>
              <a:rPr lang="ru-RU" dirty="0" err="1" smtClean="0"/>
              <a:t>съ-нарушителите</a:t>
            </a:r>
            <a:r>
              <a:rPr lang="ru-RU" dirty="0" smtClean="0"/>
              <a:t> </a:t>
            </a:r>
            <a:r>
              <a:rPr lang="ru-RU" dirty="0" err="1" smtClean="0"/>
              <a:t>трябва</a:t>
            </a:r>
            <a:r>
              <a:rPr lang="ru-RU" dirty="0" smtClean="0"/>
              <a:t> да се определи с </a:t>
            </a:r>
            <a:r>
              <a:rPr lang="ru-RU" dirty="0" err="1" smtClean="0"/>
              <a:t>оглед</a:t>
            </a:r>
            <a:r>
              <a:rPr lang="ru-RU" dirty="0" smtClean="0"/>
              <a:t> на </a:t>
            </a:r>
            <a:r>
              <a:rPr lang="ru-RU" b="1" dirty="0" err="1" smtClean="0"/>
              <a:t>относителната</a:t>
            </a:r>
            <a:r>
              <a:rPr lang="ru-RU" b="1" dirty="0" smtClean="0"/>
              <a:t> им </a:t>
            </a:r>
            <a:r>
              <a:rPr lang="ru-RU" b="1" dirty="0" err="1" smtClean="0"/>
              <a:t>отговорност</a:t>
            </a:r>
            <a:r>
              <a:rPr lang="ru-RU" b="1" dirty="0" smtClean="0"/>
              <a:t> за </a:t>
            </a:r>
            <a:r>
              <a:rPr lang="ru-RU" b="1" dirty="0" err="1" smtClean="0"/>
              <a:t>причинените</a:t>
            </a:r>
            <a:r>
              <a:rPr lang="ru-RU" b="1" dirty="0" smtClean="0"/>
              <a:t> вреди</a:t>
            </a:r>
            <a:r>
              <a:rPr lang="ru-RU" dirty="0" smtClean="0"/>
              <a:t>, (критерии - например оборот, </a:t>
            </a:r>
            <a:r>
              <a:rPr lang="ru-RU" dirty="0" err="1" smtClean="0"/>
              <a:t>пазарен</a:t>
            </a:r>
            <a:r>
              <a:rPr lang="ru-RU" dirty="0" smtClean="0"/>
              <a:t> </a:t>
            </a:r>
            <a:r>
              <a:rPr lang="ru-RU" dirty="0" err="1" smtClean="0"/>
              <a:t>дял</a:t>
            </a:r>
            <a:r>
              <a:rPr lang="ru-RU" dirty="0" smtClean="0"/>
              <a:t> или роля в </a:t>
            </a:r>
            <a:r>
              <a:rPr lang="ru-RU" dirty="0" err="1" smtClean="0"/>
              <a:t>картела</a:t>
            </a:r>
            <a:r>
              <a:rPr lang="ru-RU" dirty="0" smtClean="0"/>
              <a:t> – предмет на </a:t>
            </a:r>
            <a:r>
              <a:rPr lang="ru-RU" dirty="0" err="1" smtClean="0"/>
              <a:t>националното</a:t>
            </a:r>
            <a:r>
              <a:rPr lang="ru-RU" dirty="0" smtClean="0"/>
              <a:t> </a:t>
            </a:r>
            <a:r>
              <a:rPr lang="ru-RU" dirty="0" err="1" smtClean="0"/>
              <a:t>законодателство</a:t>
            </a:r>
            <a:r>
              <a:rPr lang="ru-RU" dirty="0" smtClean="0"/>
              <a:t>).</a:t>
            </a:r>
            <a:endParaRPr lang="bg-B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Отговорност на лице, освободено от глоби </a:t>
            </a:r>
            <a:r>
              <a:rPr lang="en-US" dirty="0" smtClean="0"/>
              <a:t>(</a:t>
            </a:r>
            <a:r>
              <a:rPr lang="bg-BG" dirty="0" err="1" smtClean="0"/>
              <a:t>чл</a:t>
            </a:r>
            <a:r>
              <a:rPr lang="en-US" dirty="0" smtClean="0"/>
              <a:t>. 11)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Отговорност към лицата, понесли вреди(чл. 11 (3)): </a:t>
            </a:r>
            <a:r>
              <a:rPr lang="bg-BG" b="1" dirty="0" smtClean="0"/>
              <a:t>Лице, освободено от глоби, е солидарно </a:t>
            </a:r>
            <a:r>
              <a:rPr lang="bg-BG" b="1" dirty="0" err="1" smtClean="0"/>
              <a:t>отговорено</a:t>
            </a:r>
            <a:r>
              <a:rPr lang="bg-BG" b="1" dirty="0" smtClean="0"/>
              <a:t> за:</a:t>
            </a:r>
          </a:p>
          <a:p>
            <a:pPr lvl="1"/>
            <a:r>
              <a:rPr lang="bg-BG" b="1" dirty="0" smtClean="0"/>
              <a:t>Неговите преки или непреки клиенти или доставчици; </a:t>
            </a:r>
            <a:r>
              <a:rPr lang="bg-BG" dirty="0" smtClean="0"/>
              <a:t>и </a:t>
            </a:r>
          </a:p>
          <a:p>
            <a:pPr lvl="1"/>
            <a:r>
              <a:rPr lang="bg-BG" b="1" dirty="0" smtClean="0"/>
              <a:t>Други засегнати лица, само когато пълно обезщетение не може да бъде получено от </a:t>
            </a:r>
            <a:r>
              <a:rPr lang="bg-BG" b="1" dirty="0" err="1" smtClean="0"/>
              <a:t>съ-нарушителите</a:t>
            </a:r>
            <a:r>
              <a:rPr lang="bg-BG" b="1" dirty="0" smtClean="0"/>
              <a:t> </a:t>
            </a:r>
          </a:p>
          <a:p>
            <a:r>
              <a:rPr lang="bg-BG" dirty="0" smtClean="0"/>
              <a:t>Лимит на вноските (чл. 11 (4), член 11 (5)): По отношение на вредите, причинени на клиенти или доставчици на нарушителите, приносът на </a:t>
            </a:r>
            <a:r>
              <a:rPr lang="bg-BG" b="1" dirty="0" smtClean="0"/>
              <a:t>лицето, освободено от глоби, не трябва да надвишава размера на вредите, причинени на неговите директни или индиректни клиенти или доставчици</a:t>
            </a:r>
            <a:r>
              <a:rPr lang="bg-BG" dirty="0" smtClean="0"/>
              <a:t>. По отношение на вреди, причинени на други лица (като конкуренти или </a:t>
            </a:r>
            <a:r>
              <a:rPr lang="en-US" dirty="0" smtClean="0"/>
              <a:t>umbrella </a:t>
            </a:r>
            <a:r>
              <a:rPr lang="bg-BG" dirty="0" smtClean="0"/>
              <a:t>клиенти), се прилагат стандартните правила. </a:t>
            </a:r>
          </a:p>
          <a:p>
            <a:r>
              <a:rPr lang="bg-BG" dirty="0" smtClean="0"/>
              <a:t>Малки и средни предприятия са освободени от солидарната отговорност при строги условия</a:t>
            </a:r>
            <a:endParaRPr lang="bg-B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bg-BG" dirty="0" smtClean="0"/>
              <a:t>Прехвърляне на надценка (чл. 12 и 16)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Общи разпоредби, отнасящи се до </a:t>
            </a:r>
            <a:r>
              <a:rPr lang="bg-BG" b="1" dirty="0" smtClean="0"/>
              <a:t>отношенията между прехвърляне на надценка и правото на пълно обезщетение</a:t>
            </a:r>
            <a:r>
              <a:rPr lang="bg-BG" dirty="0" smtClean="0"/>
              <a:t>: </a:t>
            </a:r>
            <a:br>
              <a:rPr lang="bg-BG" dirty="0" smtClean="0"/>
            </a:br>
            <a:r>
              <a:rPr lang="bg-BG" dirty="0" smtClean="0"/>
              <a:t>- Както директните, така и индиректните клиенти, могат да претендират за обезщетение </a:t>
            </a:r>
            <a:br>
              <a:rPr lang="bg-BG" dirty="0" smtClean="0"/>
            </a:br>
            <a:r>
              <a:rPr lang="bg-BG" dirty="0" smtClean="0"/>
              <a:t>- Трябва да се избягва </a:t>
            </a:r>
            <a:r>
              <a:rPr lang="bg-BG" dirty="0" err="1" smtClean="0"/>
              <a:t>свръхкомпенсация</a:t>
            </a:r>
            <a:r>
              <a:rPr lang="bg-BG" dirty="0" smtClean="0"/>
              <a:t> и недостатъчна компенсация </a:t>
            </a:r>
            <a:br>
              <a:rPr lang="bg-BG" dirty="0" smtClean="0"/>
            </a:br>
            <a:r>
              <a:rPr lang="bg-BG" dirty="0" smtClean="0"/>
              <a:t>- Прехвърлянето не засяга правото да се предяви иск за обезщетение за пропуснати ползи </a:t>
            </a:r>
            <a:br>
              <a:rPr lang="bg-BG" dirty="0" smtClean="0"/>
            </a:br>
            <a:r>
              <a:rPr lang="bg-BG" dirty="0" smtClean="0"/>
              <a:t>- Националните съдилища  следва да имат правомощието да определят делът на </a:t>
            </a:r>
            <a:r>
              <a:rPr lang="bg-BG" dirty="0" err="1" smtClean="0"/>
              <a:t>прехвърлне</a:t>
            </a:r>
            <a:endParaRPr lang="bg-BG" dirty="0" smtClean="0"/>
          </a:p>
          <a:p>
            <a:pPr>
              <a:buNone/>
            </a:pPr>
            <a:r>
              <a:rPr lang="bg-BG" dirty="0" smtClean="0"/>
              <a:t>	→ Комисията следва да изготви насоки за изчисляване дела на прехвърляне</a:t>
            </a:r>
            <a:endParaRPr lang="bg-BG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Прехвърляне на надценка (чл. 13)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/>
          <a:lstStyle/>
          <a:p>
            <a:pPr>
              <a:buNone/>
            </a:pPr>
            <a:r>
              <a:rPr lang="bg-BG" b="1" dirty="0" smtClean="0"/>
              <a:t>Правна сигурност по отношение на защитата от прехвърляне</a:t>
            </a:r>
          </a:p>
          <a:p>
            <a:r>
              <a:rPr lang="bg-BG" dirty="0" smtClean="0"/>
              <a:t>Когато </a:t>
            </a:r>
            <a:r>
              <a:rPr lang="bg-BG" b="1" dirty="0" smtClean="0"/>
              <a:t>пряк купувач </a:t>
            </a:r>
            <a:r>
              <a:rPr lang="bg-BG" dirty="0" smtClean="0"/>
              <a:t>претендира за обезщетение, нарушителят може да поиска защита от прехвърляне </a:t>
            </a:r>
          </a:p>
          <a:p>
            <a:r>
              <a:rPr lang="bg-BG" b="1" dirty="0" smtClean="0"/>
              <a:t>Тежестта на доказване </a:t>
            </a:r>
            <a:r>
              <a:rPr lang="bg-BG" dirty="0" smtClean="0"/>
              <a:t>е на нарушителя</a:t>
            </a:r>
            <a:endParaRPr lang="bg-BG" dirty="0"/>
          </a:p>
        </p:txBody>
      </p:sp>
      <p:grpSp>
        <p:nvGrpSpPr>
          <p:cNvPr id="12" name="Групиране 11"/>
          <p:cNvGrpSpPr/>
          <p:nvPr/>
        </p:nvGrpSpPr>
        <p:grpSpPr>
          <a:xfrm>
            <a:off x="179512" y="1412776"/>
            <a:ext cx="3539833" cy="4536504"/>
            <a:chOff x="179512" y="1412776"/>
            <a:chExt cx="3539833" cy="4536504"/>
          </a:xfrm>
        </p:grpSpPr>
        <p:sp>
          <p:nvSpPr>
            <p:cNvPr id="10" name="Стрелка надолу 9"/>
            <p:cNvSpPr/>
            <p:nvPr/>
          </p:nvSpPr>
          <p:spPr>
            <a:xfrm>
              <a:off x="1187624" y="4293096"/>
              <a:ext cx="648072" cy="504056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Стрелка надолу 8"/>
            <p:cNvSpPr/>
            <p:nvPr/>
          </p:nvSpPr>
          <p:spPr>
            <a:xfrm>
              <a:off x="1259632" y="2492896"/>
              <a:ext cx="648072" cy="504056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4" name="Закръглен правоъгълник 3"/>
            <p:cNvSpPr/>
            <p:nvPr/>
          </p:nvSpPr>
          <p:spPr>
            <a:xfrm>
              <a:off x="395536" y="1412776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Нарушител</a:t>
              </a:r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5" name="Закръглен правоъгълник 4"/>
            <p:cNvSpPr/>
            <p:nvPr/>
          </p:nvSpPr>
          <p:spPr>
            <a:xfrm>
              <a:off x="395536" y="3162672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Преки купувачи</a:t>
              </a:r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6" name="Закръглен правоъгълник 5"/>
            <p:cNvSpPr/>
            <p:nvPr/>
          </p:nvSpPr>
          <p:spPr>
            <a:xfrm>
              <a:off x="395536" y="4890864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Непреки купувачи</a:t>
              </a:r>
              <a:endParaRPr lang="bg-BG" sz="2000" dirty="0" smtClean="0">
                <a:latin typeface="Cambria" pitchFamily="18" charset="0"/>
              </a:endParaRPr>
            </a:p>
            <a:p>
              <a:pPr algn="ctr"/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7" name="Текстово поле 6"/>
            <p:cNvSpPr txBox="1"/>
            <p:nvPr/>
          </p:nvSpPr>
          <p:spPr>
            <a:xfrm>
              <a:off x="179512" y="2636912"/>
              <a:ext cx="2669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Увеличение на цените</a:t>
              </a:r>
              <a:endParaRPr lang="bg-BG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8" name="Текстово поле 7"/>
            <p:cNvSpPr txBox="1"/>
            <p:nvPr/>
          </p:nvSpPr>
          <p:spPr>
            <a:xfrm>
              <a:off x="251520" y="4427820"/>
              <a:ext cx="2669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Увеличение на цените</a:t>
              </a:r>
              <a:endParaRPr lang="bg-BG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11" name="Извита стрелка нагоре 10"/>
            <p:cNvSpPr/>
            <p:nvPr/>
          </p:nvSpPr>
          <p:spPr>
            <a:xfrm rot="16200000">
              <a:off x="2188311" y="2500323"/>
              <a:ext cx="2330548" cy="731520"/>
            </a:xfrm>
            <a:prstGeom prst="curvedUp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dirty="0" smtClean="0"/>
              <a:t>Прехвърляне на надценката (чл. 14)</a:t>
            </a:r>
            <a:endParaRPr lang="bg-BG" dirty="0"/>
          </a:p>
        </p:txBody>
      </p:sp>
      <p:sp>
        <p:nvSpPr>
          <p:cNvPr id="5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/>
          <a:lstStyle/>
          <a:p>
            <a:pPr>
              <a:buNone/>
            </a:pPr>
            <a:r>
              <a:rPr lang="bg-BG" b="1" dirty="0" smtClean="0"/>
              <a:t>Улесняване на исковете за прехвърляне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• Непреките купувачи имат </a:t>
            </a:r>
            <a:r>
              <a:rPr lang="bg-BG" b="1" dirty="0" smtClean="0"/>
              <a:t>проблеми с доказването на прехвърлянето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• Непреките купувачи реализират печалби от </a:t>
            </a:r>
            <a:r>
              <a:rPr lang="bg-BG" dirty="0" err="1" smtClean="0"/>
              <a:t>оборима</a:t>
            </a:r>
            <a:r>
              <a:rPr lang="bg-BG" dirty="0" smtClean="0"/>
              <a:t> презумпция  за прехвърляне</a:t>
            </a:r>
            <a:br>
              <a:rPr lang="bg-BG" dirty="0" smtClean="0"/>
            </a:br>
            <a:r>
              <a:rPr lang="bg-BG" dirty="0" smtClean="0"/>
              <a:t>• Оборва се, ако ответникът докаже пред съда, че не е имало (цялостно) прехвърляне</a:t>
            </a:r>
            <a:endParaRPr lang="bg-BG" dirty="0"/>
          </a:p>
        </p:txBody>
      </p:sp>
      <p:grpSp>
        <p:nvGrpSpPr>
          <p:cNvPr id="6" name="Групиране 5"/>
          <p:cNvGrpSpPr/>
          <p:nvPr/>
        </p:nvGrpSpPr>
        <p:grpSpPr>
          <a:xfrm>
            <a:off x="179512" y="1412776"/>
            <a:ext cx="3539833" cy="4536504"/>
            <a:chOff x="179512" y="1412776"/>
            <a:chExt cx="3539833" cy="4536504"/>
          </a:xfrm>
        </p:grpSpPr>
        <p:sp>
          <p:nvSpPr>
            <p:cNvPr id="7" name="Стрелка надолу 6"/>
            <p:cNvSpPr/>
            <p:nvPr/>
          </p:nvSpPr>
          <p:spPr>
            <a:xfrm>
              <a:off x="1187624" y="4293096"/>
              <a:ext cx="648072" cy="504056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8" name="Стрелка надолу 7"/>
            <p:cNvSpPr/>
            <p:nvPr/>
          </p:nvSpPr>
          <p:spPr>
            <a:xfrm>
              <a:off x="1259632" y="2492896"/>
              <a:ext cx="648072" cy="504056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Закръглен правоъгълник 8"/>
            <p:cNvSpPr/>
            <p:nvPr/>
          </p:nvSpPr>
          <p:spPr>
            <a:xfrm>
              <a:off x="395536" y="1412776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Нарушител</a:t>
              </a:r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10" name="Закръглен правоъгълник 9"/>
            <p:cNvSpPr/>
            <p:nvPr/>
          </p:nvSpPr>
          <p:spPr>
            <a:xfrm>
              <a:off x="395536" y="3162672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Преки купувачи</a:t>
              </a:r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11" name="Закръглен правоъгълник 10"/>
            <p:cNvSpPr/>
            <p:nvPr/>
          </p:nvSpPr>
          <p:spPr>
            <a:xfrm>
              <a:off x="395536" y="4890864"/>
              <a:ext cx="2304256" cy="105841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dirty="0" smtClean="0">
                  <a:latin typeface="Cambria" pitchFamily="18" charset="0"/>
                </a:rPr>
                <a:t>Непреки купувачи</a:t>
              </a:r>
              <a:endParaRPr lang="bg-BG" sz="2000" dirty="0" smtClean="0">
                <a:latin typeface="Cambria" pitchFamily="18" charset="0"/>
              </a:endParaRPr>
            </a:p>
            <a:p>
              <a:pPr algn="ctr"/>
              <a:endParaRPr lang="bg-BG" sz="2000" dirty="0">
                <a:latin typeface="Cambria" pitchFamily="18" charset="0"/>
              </a:endParaRPr>
            </a:p>
          </p:txBody>
        </p:sp>
        <p:sp>
          <p:nvSpPr>
            <p:cNvPr id="12" name="Текстово поле 11"/>
            <p:cNvSpPr txBox="1"/>
            <p:nvPr/>
          </p:nvSpPr>
          <p:spPr>
            <a:xfrm>
              <a:off x="179512" y="2636912"/>
              <a:ext cx="2669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Увеличение на цените</a:t>
              </a:r>
              <a:endParaRPr lang="bg-BG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13" name="Текстово поле 12"/>
            <p:cNvSpPr txBox="1"/>
            <p:nvPr/>
          </p:nvSpPr>
          <p:spPr>
            <a:xfrm>
              <a:off x="251520" y="4427820"/>
              <a:ext cx="2669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rPr>
                <a:t>Увеличение на цените</a:t>
              </a:r>
              <a:endParaRPr lang="bg-BG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endParaRPr>
            </a:p>
          </p:txBody>
        </p:sp>
        <p:sp>
          <p:nvSpPr>
            <p:cNvPr id="14" name="Извита стрелка нагоре 13"/>
            <p:cNvSpPr/>
            <p:nvPr/>
          </p:nvSpPr>
          <p:spPr>
            <a:xfrm rot="16200000">
              <a:off x="1445373" y="3243260"/>
              <a:ext cx="3816423" cy="731520"/>
            </a:xfrm>
            <a:prstGeom prst="curvedUp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dirty="0" smtClean="0"/>
              <a:t>Превишаване на надценката (чл. 15)</a:t>
            </a:r>
            <a:endParaRPr lang="bg-BG" dirty="0"/>
          </a:p>
        </p:txBody>
      </p:sp>
      <p:sp>
        <p:nvSpPr>
          <p:cNvPr id="5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• Избягване на </a:t>
            </a:r>
            <a:r>
              <a:rPr lang="bg-BG" dirty="0" err="1" smtClean="0"/>
              <a:t>свръхкомпенсация</a:t>
            </a:r>
            <a:r>
              <a:rPr lang="bg-BG" dirty="0" smtClean="0"/>
              <a:t> или недостатъчна компенсация в резултат от </a:t>
            </a:r>
            <a:r>
              <a:rPr lang="bg-BG" b="1" dirty="0" smtClean="0"/>
              <a:t>множество действия на различни нива </a:t>
            </a:r>
            <a:r>
              <a:rPr lang="bg-BG" dirty="0" smtClean="0"/>
              <a:t>във веригата на доставки </a:t>
            </a:r>
            <a:br>
              <a:rPr lang="bg-BG" dirty="0" smtClean="0"/>
            </a:br>
            <a:r>
              <a:rPr lang="bg-BG" dirty="0" smtClean="0"/>
              <a:t>• Съдилищата следва да вземат предвид действията, свързани с едно и също нарушение, но заведени от други нива (или съдебни решения, получени в резултат от такива действия).</a:t>
            </a:r>
            <a:endParaRPr lang="bg-BG" dirty="0"/>
          </a:p>
        </p:txBody>
      </p:sp>
      <p:grpSp>
        <p:nvGrpSpPr>
          <p:cNvPr id="16" name="Групиране 15"/>
          <p:cNvGrpSpPr/>
          <p:nvPr/>
        </p:nvGrpSpPr>
        <p:grpSpPr>
          <a:xfrm>
            <a:off x="179512" y="1412776"/>
            <a:ext cx="3539833" cy="4536504"/>
            <a:chOff x="179512" y="1412776"/>
            <a:chExt cx="3539833" cy="4536504"/>
          </a:xfrm>
        </p:grpSpPr>
        <p:grpSp>
          <p:nvGrpSpPr>
            <p:cNvPr id="6" name="Групиране 5"/>
            <p:cNvGrpSpPr/>
            <p:nvPr/>
          </p:nvGrpSpPr>
          <p:grpSpPr>
            <a:xfrm>
              <a:off x="179512" y="1412776"/>
              <a:ext cx="3539833" cy="4536504"/>
              <a:chOff x="179512" y="1412776"/>
              <a:chExt cx="3539833" cy="4536504"/>
            </a:xfrm>
          </p:grpSpPr>
          <p:sp>
            <p:nvSpPr>
              <p:cNvPr id="7" name="Стрелка надолу 6"/>
              <p:cNvSpPr/>
              <p:nvPr/>
            </p:nvSpPr>
            <p:spPr>
              <a:xfrm>
                <a:off x="1187624" y="4293096"/>
                <a:ext cx="648072" cy="504056"/>
              </a:xfrm>
              <a:prstGeom prst="downArrow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8" name="Стрелка надолу 7"/>
              <p:cNvSpPr/>
              <p:nvPr/>
            </p:nvSpPr>
            <p:spPr>
              <a:xfrm>
                <a:off x="1259632" y="2492896"/>
                <a:ext cx="648072" cy="504056"/>
              </a:xfrm>
              <a:prstGeom prst="downArrow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" name="Закръглен правоъгълник 8"/>
              <p:cNvSpPr/>
              <p:nvPr/>
            </p:nvSpPr>
            <p:spPr>
              <a:xfrm>
                <a:off x="395536" y="1412776"/>
                <a:ext cx="2304256" cy="105841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g-BG" sz="2800" dirty="0" smtClean="0">
                    <a:latin typeface="Cambria" pitchFamily="18" charset="0"/>
                  </a:rPr>
                  <a:t>Нарушител</a:t>
                </a:r>
                <a:endParaRPr lang="bg-BG" sz="2000" dirty="0">
                  <a:latin typeface="Cambria" pitchFamily="18" charset="0"/>
                </a:endParaRPr>
              </a:p>
            </p:txBody>
          </p:sp>
          <p:sp>
            <p:nvSpPr>
              <p:cNvPr id="10" name="Закръглен правоъгълник 9"/>
              <p:cNvSpPr/>
              <p:nvPr/>
            </p:nvSpPr>
            <p:spPr>
              <a:xfrm>
                <a:off x="395536" y="3162672"/>
                <a:ext cx="2304256" cy="105841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g-BG" sz="2800" dirty="0" smtClean="0">
                    <a:latin typeface="Cambria" pitchFamily="18" charset="0"/>
                  </a:rPr>
                  <a:t>Преки клиенти</a:t>
                </a:r>
                <a:endParaRPr lang="bg-BG" sz="2000" dirty="0">
                  <a:latin typeface="Cambria" pitchFamily="18" charset="0"/>
                </a:endParaRPr>
              </a:p>
            </p:txBody>
          </p:sp>
          <p:sp>
            <p:nvSpPr>
              <p:cNvPr id="11" name="Закръглен правоъгълник 10"/>
              <p:cNvSpPr/>
              <p:nvPr/>
            </p:nvSpPr>
            <p:spPr>
              <a:xfrm>
                <a:off x="395536" y="4890864"/>
                <a:ext cx="2304256" cy="105841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g-BG" sz="2800" dirty="0" smtClean="0">
                    <a:latin typeface="Cambria" pitchFamily="18" charset="0"/>
                  </a:rPr>
                  <a:t>Непреки клиенти</a:t>
                </a:r>
                <a:endParaRPr lang="bg-BG" sz="2000" dirty="0" smtClean="0">
                  <a:latin typeface="Cambria" pitchFamily="18" charset="0"/>
                </a:endParaRPr>
              </a:p>
              <a:p>
                <a:pPr algn="ctr"/>
                <a:endParaRPr lang="bg-BG" sz="2000" dirty="0">
                  <a:latin typeface="Cambria" pitchFamily="18" charset="0"/>
                </a:endParaRPr>
              </a:p>
            </p:txBody>
          </p:sp>
          <p:sp>
            <p:nvSpPr>
              <p:cNvPr id="12" name="Текстово поле 11"/>
              <p:cNvSpPr txBox="1"/>
              <p:nvPr/>
            </p:nvSpPr>
            <p:spPr>
              <a:xfrm>
                <a:off x="179512" y="2636912"/>
                <a:ext cx="2669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g-BG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itchFamily="18" charset="0"/>
                  </a:rPr>
                  <a:t>Увеличение на цените</a:t>
                </a:r>
                <a:endParaRPr lang="bg-BG" b="1" dirty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endParaRPr>
              </a:p>
            </p:txBody>
          </p:sp>
          <p:sp>
            <p:nvSpPr>
              <p:cNvPr id="13" name="Текстово поле 12"/>
              <p:cNvSpPr txBox="1"/>
              <p:nvPr/>
            </p:nvSpPr>
            <p:spPr>
              <a:xfrm>
                <a:off x="251520" y="4427820"/>
                <a:ext cx="26692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g-BG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itchFamily="18" charset="0"/>
                  </a:rPr>
                  <a:t>Увеличение на цените</a:t>
                </a:r>
                <a:endParaRPr lang="bg-BG" b="1" dirty="0">
                  <a:solidFill>
                    <a:schemeClr val="accent1">
                      <a:lumMod val="50000"/>
                    </a:schemeClr>
                  </a:solidFill>
                  <a:latin typeface="Cambria" pitchFamily="18" charset="0"/>
                </a:endParaRPr>
              </a:p>
            </p:txBody>
          </p:sp>
          <p:sp>
            <p:nvSpPr>
              <p:cNvPr id="14" name="Извита стрелка нагоре 13"/>
              <p:cNvSpPr/>
              <p:nvPr/>
            </p:nvSpPr>
            <p:spPr>
              <a:xfrm rot="16200000">
                <a:off x="2188311" y="2500323"/>
                <a:ext cx="2330548" cy="731520"/>
              </a:xfrm>
              <a:prstGeom prst="curvedUpArrow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Извита стрелка нагоре 14"/>
            <p:cNvSpPr/>
            <p:nvPr/>
          </p:nvSpPr>
          <p:spPr>
            <a:xfrm rot="16200000">
              <a:off x="1449365" y="3239269"/>
              <a:ext cx="3808440" cy="731520"/>
            </a:xfrm>
            <a:prstGeom prst="curvedUp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bg-BG" dirty="0" smtClean="0"/>
              <a:t>Количествено определяне на </a:t>
            </a:r>
            <a:r>
              <a:rPr lang="bg-BG" dirty="0" err="1" smtClean="0"/>
              <a:t>антитръстова</a:t>
            </a:r>
            <a:r>
              <a:rPr lang="bg-BG" dirty="0" smtClean="0"/>
              <a:t> вреда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Количественото определяне е </a:t>
            </a:r>
            <a:r>
              <a:rPr lang="bg-BG" b="1" dirty="0" smtClean="0"/>
              <a:t>много сложна дейност </a:t>
            </a:r>
            <a:r>
              <a:rPr lang="bg-BG" dirty="0" smtClean="0"/>
              <a:t>по </a:t>
            </a:r>
            <a:r>
              <a:rPr lang="bg-BG" dirty="0" err="1" smtClean="0"/>
              <a:t>антитръстови</a:t>
            </a:r>
            <a:r>
              <a:rPr lang="bg-BG" dirty="0" smtClean="0"/>
              <a:t> дела. След като страните установят, че са </a:t>
            </a:r>
            <a:r>
              <a:rPr lang="bg-BG" dirty="0" err="1" smtClean="0"/>
              <a:t>претърпяли</a:t>
            </a:r>
            <a:r>
              <a:rPr lang="bg-BG" dirty="0" smtClean="0"/>
              <a:t> вреда, те са изправени пред трудности при установяване на точния размер на щетите. </a:t>
            </a:r>
          </a:p>
          <a:p>
            <a:r>
              <a:rPr lang="bg-BG" b="1" dirty="0" smtClean="0"/>
              <a:t>Съобщение на Комисията </a:t>
            </a:r>
            <a:r>
              <a:rPr lang="bg-BG" dirty="0" smtClean="0"/>
              <a:t>и </a:t>
            </a:r>
            <a:r>
              <a:rPr lang="bg-BG" b="1" dirty="0" smtClean="0"/>
              <a:t>Практическо ръководство за количествено определяне</a:t>
            </a:r>
            <a:r>
              <a:rPr lang="bg-BG" dirty="0" smtClean="0"/>
              <a:t>: подпомагат националните съдилища и страните по отношение на основните методи и техники за количествено определяне на </a:t>
            </a:r>
            <a:r>
              <a:rPr lang="bg-BG" dirty="0" err="1" smtClean="0"/>
              <a:t>антитръстовата</a:t>
            </a:r>
            <a:r>
              <a:rPr lang="bg-BG" dirty="0" smtClean="0"/>
              <a:t> вреда и предлагат идеи за вреди, причинени обикновено от нарушаване на </a:t>
            </a:r>
            <a:r>
              <a:rPr lang="bg-BG" dirty="0" err="1" smtClean="0"/>
              <a:t>антитръстовите</a:t>
            </a:r>
            <a:r>
              <a:rPr lang="bg-BG" dirty="0" smtClean="0"/>
              <a:t> правила. </a:t>
            </a:r>
          </a:p>
          <a:p>
            <a:r>
              <a:rPr lang="bg-BG" b="1" dirty="0" smtClean="0"/>
              <a:t>Практическото ръководство </a:t>
            </a:r>
            <a:r>
              <a:rPr lang="bg-BG" dirty="0" smtClean="0"/>
              <a:t>е изготвено в тясно </a:t>
            </a:r>
            <a:r>
              <a:rPr lang="bg-BG" b="1" dirty="0" smtClean="0"/>
              <a:t>сътрудничество с икономисти и съдии по конкурентното право </a:t>
            </a:r>
            <a:r>
              <a:rPr lang="bg-BG" dirty="0" smtClean="0"/>
              <a:t>(през 2011 г. бяха проведени семинари за икономисти и обществено обсъждане на проекта на ръководството).</a:t>
            </a:r>
            <a:endParaRPr lang="bg-BG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bg-BG" dirty="0" smtClean="0"/>
              <a:t>Количествено определяне на </a:t>
            </a:r>
            <a:r>
              <a:rPr lang="bg-BG" dirty="0" err="1" smtClean="0"/>
              <a:t>антитръстова</a:t>
            </a:r>
            <a:r>
              <a:rPr lang="bg-BG" dirty="0" smtClean="0"/>
              <a:t> вреда (чл. 17)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bg-BG" dirty="0" smtClean="0"/>
              <a:t>Национален съд има </a:t>
            </a:r>
            <a:r>
              <a:rPr lang="bg-BG" b="1" dirty="0" smtClean="0"/>
              <a:t>правото да определи размера на вредата</a:t>
            </a:r>
            <a:r>
              <a:rPr lang="bg-BG" dirty="0" smtClean="0"/>
              <a:t>, ако това е практически невъзможно или е изключително трудно точно да се определи количествено подобна вреда.</a:t>
            </a:r>
          </a:p>
          <a:p>
            <a:r>
              <a:rPr lang="bg-BG" dirty="0" smtClean="0"/>
              <a:t>Налице е </a:t>
            </a:r>
            <a:r>
              <a:rPr lang="bg-BG" b="1" dirty="0" smtClean="0"/>
              <a:t>презумпция, че картелите причиняват вреди </a:t>
            </a:r>
            <a:r>
              <a:rPr lang="bg-BG" dirty="0" smtClean="0"/>
              <a:t>→ въз основа на </a:t>
            </a:r>
            <a:r>
              <a:rPr lang="bg-BG" b="1" dirty="0" smtClean="0"/>
              <a:t>Проучването </a:t>
            </a:r>
            <a:r>
              <a:rPr lang="bg-BG" b="1" dirty="0" err="1" smtClean="0"/>
              <a:t>Oxera</a:t>
            </a:r>
            <a:r>
              <a:rPr lang="bg-BG" b="1" dirty="0" smtClean="0"/>
              <a:t> от 2009 г. </a:t>
            </a:r>
            <a:r>
              <a:rPr lang="bg-BG" dirty="0" smtClean="0"/>
              <a:t>и друга </a:t>
            </a:r>
            <a:r>
              <a:rPr lang="bg-BG" b="1" dirty="0" smtClean="0"/>
              <a:t>икономическа литература</a:t>
            </a:r>
            <a:r>
              <a:rPr lang="bg-BG" dirty="0" smtClean="0"/>
              <a:t>: повече от 90% от картелите предизвикат вреда, свързана с надценка.</a:t>
            </a:r>
          </a:p>
          <a:p>
            <a:r>
              <a:rPr lang="bg-BG" dirty="0" smtClean="0"/>
              <a:t>Възможно е органите за защита на конкуренцията</a:t>
            </a:r>
            <a:r>
              <a:rPr lang="en-US" dirty="0" smtClean="0"/>
              <a:t> </a:t>
            </a:r>
            <a:r>
              <a:rPr lang="bg-BG" dirty="0" smtClean="0"/>
              <a:t>да подпомогнат националните съдилища в количественото определяне на вредата</a:t>
            </a:r>
            <a:endParaRPr lang="bg-BG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Разрешаване на спорове чрез консенсус (чл. 18-19)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b="1" dirty="0" smtClean="0"/>
              <a:t>Отлагателно действие</a:t>
            </a:r>
            <a:r>
              <a:rPr lang="bg-BG" dirty="0" smtClean="0"/>
              <a:t>: </a:t>
            </a:r>
            <a:r>
              <a:rPr lang="bg-BG" dirty="0" err="1" smtClean="0"/>
              <a:t>давностни</a:t>
            </a:r>
            <a:r>
              <a:rPr lang="bg-BG" dirty="0" smtClean="0"/>
              <a:t> срокове, право да останат висящи съдебни производства (не повече от 2 години). </a:t>
            </a:r>
          </a:p>
          <a:p>
            <a:r>
              <a:rPr lang="bg-BG" dirty="0" smtClean="0"/>
              <a:t>Възможност органът за защита на конкуренцията да вземе предвид консенсусни решения преди вземане на решение като смекчаващ фактор при определянето на размера на глобата</a:t>
            </a:r>
          </a:p>
          <a:p>
            <a:r>
              <a:rPr lang="bg-BG" b="1" dirty="0" smtClean="0"/>
              <a:t>Ефект на частични решения по </a:t>
            </a:r>
            <a:r>
              <a:rPr lang="bg-BG" b="1" dirty="0" err="1" smtClean="0"/>
              <a:t>последващи</a:t>
            </a:r>
            <a:r>
              <a:rPr lang="bg-BG" b="1" dirty="0" smtClean="0"/>
              <a:t> искове за вреди</a:t>
            </a:r>
            <a:r>
              <a:rPr lang="bg-BG" dirty="0" smtClean="0"/>
              <a:t>: </a:t>
            </a:r>
            <a:br>
              <a:rPr lang="bg-BG" dirty="0" smtClean="0"/>
            </a:br>
            <a:r>
              <a:rPr lang="bg-BG" dirty="0" smtClean="0"/>
              <a:t>- След решението, искът за уреждане на засегнатото лице се намалява с размера на уреждане на </a:t>
            </a:r>
            <a:r>
              <a:rPr lang="bg-BG" dirty="0" err="1" smtClean="0"/>
              <a:t>съ-нарушителя</a:t>
            </a:r>
            <a:r>
              <a:rPr lang="bg-BG" dirty="0" smtClean="0"/>
              <a:t> при вредата </a:t>
            </a:r>
            <a:br>
              <a:rPr lang="bg-BG" dirty="0" smtClean="0"/>
            </a:br>
            <a:r>
              <a:rPr lang="bg-BG" dirty="0" smtClean="0"/>
              <a:t>- Решение за неплащане на вноски от </a:t>
            </a:r>
            <a:r>
              <a:rPr lang="bg-BG" dirty="0" err="1" smtClean="0"/>
              <a:t>съ-нарушители</a:t>
            </a:r>
            <a:r>
              <a:rPr lang="bg-BG" dirty="0" smtClean="0"/>
              <a:t>, освен като </a:t>
            </a:r>
            <a:r>
              <a:rPr lang="bg-BG" dirty="0" err="1" smtClean="0"/>
              <a:t>длъжници</a:t>
            </a:r>
            <a:r>
              <a:rPr lang="bg-BG" dirty="0" smtClean="0"/>
              <a:t> от последна инстанция (освен ако не е изрично изключено в решението) </a:t>
            </a:r>
            <a:br>
              <a:rPr lang="bg-BG" dirty="0" smtClean="0"/>
            </a:br>
            <a:r>
              <a:rPr lang="bg-BG" dirty="0" smtClean="0"/>
              <a:t>- При определяне на вноските, националните съдилища трябва да вземат предвид предишни (частични) решения за всеки един от </a:t>
            </a:r>
            <a:r>
              <a:rPr lang="bg-BG" dirty="0" err="1" smtClean="0"/>
              <a:t>съ-нарушителите</a:t>
            </a:r>
            <a:endParaRPr lang="bg-BG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574032"/>
            <a:ext cx="8229600" cy="1143000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615</TotalTime>
  <Words>2204</Words>
  <Application>Microsoft Office PowerPoint</Application>
  <PresentationFormat>Презентация на цял екран (4:3)</PresentationFormat>
  <Paragraphs>151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28</vt:i4>
      </vt:variant>
    </vt:vector>
  </HeadingPairs>
  <TitlesOfParts>
    <vt:vector size="29" baseType="lpstr">
      <vt:lpstr>Office Theme</vt:lpstr>
      <vt:lpstr>Слайд 1</vt:lpstr>
      <vt:lpstr>Какво се случи досега</vt:lpstr>
      <vt:lpstr>Липса на ефективна компенсация</vt:lpstr>
      <vt:lpstr>Неравномерно прилагане на вътрешния пазар</vt:lpstr>
      <vt:lpstr>Директива, която предстои  да бъде приета скоро</vt:lpstr>
      <vt:lpstr>Две основни цели</vt:lpstr>
      <vt:lpstr>Цялостно ефективно правоприлагане</vt:lpstr>
      <vt:lpstr>Право на обезщетение в ЕС</vt:lpstr>
      <vt:lpstr>Мерки за улесняване на обезщетение</vt:lpstr>
      <vt:lpstr>Мерки за защита на публичното правоприлагане</vt:lpstr>
      <vt:lpstr>Ключови разпоредби</vt:lpstr>
      <vt:lpstr>Разкриване на доказателства (чл. 5)</vt:lpstr>
      <vt:lpstr>Разкриване на доказателства (чл. 6)</vt:lpstr>
      <vt:lpstr>Разкриване на доказателства (чл. 6)</vt:lpstr>
      <vt:lpstr>Ограничения по отношение на използването на доказателства (чл. 7)</vt:lpstr>
      <vt:lpstr>Разкриване – санкции (чл. 8)</vt:lpstr>
      <vt:lpstr>Ефект на решенията на националните органи по конкуренция (чл. 9)</vt:lpstr>
      <vt:lpstr>Давностни срокове (член 10)</vt:lpstr>
      <vt:lpstr>Солидарна отговорност (чл. 11)</vt:lpstr>
      <vt:lpstr> Отговорност на лице, освободено от глоби (чл. 11)</vt:lpstr>
      <vt:lpstr>Прехвърляне на надценка (чл. 12 и 16)</vt:lpstr>
      <vt:lpstr>Прехвърляне на надценка (чл. 13)</vt:lpstr>
      <vt:lpstr>Прехвърляне на надценката (чл. 14)</vt:lpstr>
      <vt:lpstr>Превишаване на надценката (чл. 15)</vt:lpstr>
      <vt:lpstr>Количествено определяне на антитръстова вреда</vt:lpstr>
      <vt:lpstr>Количествено определяне на антитръстова вреда (чл. 17)</vt:lpstr>
      <vt:lpstr>Разрешаване на спорове чрез консенсус (чл. 18-19)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Административен контрол върху търговията на дребно с лекарствени продукти</dc:title>
  <dc:creator>Mr. V</dc:creator>
  <cp:lastModifiedBy>S</cp:lastModifiedBy>
  <cp:revision>89</cp:revision>
  <dcterms:created xsi:type="dcterms:W3CDTF">2013-11-02T06:20:42Z</dcterms:created>
  <dcterms:modified xsi:type="dcterms:W3CDTF">2014-06-05T12:38:01Z</dcterms:modified>
</cp:coreProperties>
</file>